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1" r:id="rId3"/>
    <p:sldId id="268" r:id="rId4"/>
    <p:sldId id="269" r:id="rId5"/>
    <p:sldId id="262" r:id="rId6"/>
    <p:sldId id="270" r:id="rId7"/>
    <p:sldId id="263" r:id="rId8"/>
    <p:sldId id="271" r:id="rId9"/>
    <p:sldId id="272" r:id="rId10"/>
    <p:sldId id="294" r:id="rId11"/>
    <p:sldId id="283" r:id="rId12"/>
    <p:sldId id="285" r:id="rId13"/>
    <p:sldId id="286" r:id="rId14"/>
    <p:sldId id="273" r:id="rId15"/>
    <p:sldId id="266" r:id="rId16"/>
    <p:sldId id="267"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Huston" initials="KH" lastIdx="1" clrIdx="0"/>
  <p:cmAuthor id="1" name="Sheena Strouf"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E0589"/>
    <a:srgbClr val="5C9A1B"/>
    <a:srgbClr val="D5D5D5"/>
    <a:srgbClr val="D01B5F"/>
    <a:srgbClr val="0C5B2F"/>
    <a:srgbClr val="272727"/>
    <a:srgbClr val="AA005F"/>
    <a:srgbClr val="1A1812"/>
    <a:srgbClr val="1D5B2D"/>
    <a:srgbClr val="B30B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3" autoAdjust="0"/>
    <p:restoredTop sz="96436" autoAdjust="0"/>
  </p:normalViewPr>
  <p:slideViewPr>
    <p:cSldViewPr snapToGrid="0" snapToObjects="1">
      <p:cViewPr>
        <p:scale>
          <a:sx n="100" d="100"/>
          <a:sy n="100" d="100"/>
        </p:scale>
        <p:origin x="-552" y="-72"/>
      </p:cViewPr>
      <p:guideLst>
        <p:guide orient="horz" pos="2391"/>
        <p:guide pos="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5" d="100"/>
          <a:sy n="125" d="100"/>
        </p:scale>
        <p:origin x="-1818" y="152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84CEF5B-9F76-FE47-848E-531D9382AC6E}" type="datetimeFigureOut">
              <a:rPr lang="en-US" smtClean="0"/>
              <a:pPr/>
              <a:t>3/21/2014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311F78B-B59F-5D4B-9AB3-BDDE75004D85}" type="slidenum">
              <a:rPr lang="en-US" smtClean="0"/>
              <a:pPr/>
              <a:t>‹#›</a:t>
            </a:fld>
            <a:endParaRPr lang="en-US"/>
          </a:p>
        </p:txBody>
      </p:sp>
    </p:spTree>
    <p:extLst>
      <p:ext uri="{BB962C8B-B14F-4D97-AF65-F5344CB8AC3E}">
        <p14:creationId xmlns:p14="http://schemas.microsoft.com/office/powerpoint/2010/main" xmlns="" val="3748451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A38CCA4-DC86-284A-B391-5A46636E60F7}" type="datetimeFigureOut">
              <a:rPr lang="en-US" smtClean="0"/>
              <a:pPr/>
              <a:t>3/21/2014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AC97B56-AFDD-CA46-9587-051FF648EB30}" type="slidenum">
              <a:rPr lang="en-US" smtClean="0"/>
              <a:pPr/>
              <a:t>‹#›</a:t>
            </a:fld>
            <a:endParaRPr lang="en-US"/>
          </a:p>
        </p:txBody>
      </p:sp>
    </p:spTree>
    <p:extLst>
      <p:ext uri="{BB962C8B-B14F-4D97-AF65-F5344CB8AC3E}">
        <p14:creationId xmlns:p14="http://schemas.microsoft.com/office/powerpoint/2010/main" xmlns="" val="30033040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dirty="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a:t>
            </a:fld>
            <a:endParaRPr lang="en-US"/>
          </a:p>
        </p:txBody>
      </p:sp>
    </p:spTree>
    <p:extLst>
      <p:ext uri="{BB962C8B-B14F-4D97-AF65-F5344CB8AC3E}">
        <p14:creationId xmlns:p14="http://schemas.microsoft.com/office/powerpoint/2010/main" xmlns="" val="60244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solidFill>
                  <a:srgbClr val="1A1812"/>
                </a:solidFill>
                <a:latin typeface="Arial" pitchFamily="19" charset="0"/>
                <a:ea typeface="ヒラギノ角ゴ Pro W3" pitchFamily="19" charset="-128"/>
                <a:cs typeface="ヒラギノ角ゴ Pro W3" pitchFamily="19" charset="-128"/>
              </a:rPr>
              <a:t>Discount program for brand-name medicines</a:t>
            </a:r>
          </a:p>
          <a:p>
            <a:pPr eaLnBrk="1" hangingPunct="1">
              <a:spcBef>
                <a:spcPct val="0"/>
              </a:spcBef>
            </a:pPr>
            <a:r>
              <a:rPr lang="en-US" b="0" dirty="0" smtClean="0">
                <a:solidFill>
                  <a:srgbClr val="1A1812"/>
                </a:solidFill>
                <a:latin typeface="Arial" pitchFamily="19" charset="0"/>
                <a:ea typeface="ヒラギノ角ゴ Pro W3" pitchFamily="19" charset="-128"/>
                <a:cs typeface="ヒラギノ角ゴ Pro W3" pitchFamily="19" charset="-128"/>
              </a:rPr>
              <a:t>CMS works with drug companies and Part D plans to give you 52.5 percent off on covered brand-name prescriptions while you’re in the coverage gap. </a:t>
            </a:r>
          </a:p>
          <a:p>
            <a:pPr eaLnBrk="1" hangingPunct="1">
              <a:spcBef>
                <a:spcPct val="0"/>
              </a:spcBef>
            </a:pPr>
            <a:r>
              <a:rPr lang="en-US" b="0" dirty="0" smtClean="0">
                <a:solidFill>
                  <a:srgbClr val="1A1812"/>
                </a:solidFill>
                <a:latin typeface="Arial" pitchFamily="19" charset="0"/>
                <a:ea typeface="ヒラギノ角ゴ Pro W3" pitchFamily="19" charset="-128"/>
                <a:cs typeface="ヒラギノ角ゴ Pro W3" pitchFamily="19" charset="-128"/>
              </a:rPr>
              <a:t> </a:t>
            </a:r>
          </a:p>
          <a:p>
            <a:pPr eaLnBrk="1" hangingPunct="1">
              <a:spcBef>
                <a:spcPct val="0"/>
              </a:spcBef>
            </a:pPr>
            <a:r>
              <a:rPr lang="en-US" b="1" dirty="0" smtClean="0">
                <a:solidFill>
                  <a:srgbClr val="1A1812"/>
                </a:solidFill>
                <a:latin typeface="Arial" pitchFamily="19" charset="0"/>
                <a:ea typeface="ヒラギノ角ゴ Pro W3" pitchFamily="19" charset="-128"/>
                <a:cs typeface="ヒラギノ角ゴ Pro W3" pitchFamily="19" charset="-128"/>
              </a:rPr>
              <a:t>Coverage in the gap for generic medicines</a:t>
            </a:r>
          </a:p>
          <a:p>
            <a:pPr eaLnBrk="1" hangingPunct="1">
              <a:spcBef>
                <a:spcPct val="0"/>
              </a:spcBef>
            </a:pPr>
            <a:r>
              <a:rPr lang="en-US" b="0" dirty="0" smtClean="0">
                <a:solidFill>
                  <a:srgbClr val="1A1812"/>
                </a:solidFill>
                <a:latin typeface="Arial" pitchFamily="19" charset="0"/>
                <a:ea typeface="ヒラギノ角ゴ Pro W3" pitchFamily="19" charset="-128"/>
                <a:cs typeface="ヒラギノ角ゴ Pro W3" pitchFamily="19" charset="-128"/>
              </a:rPr>
              <a:t>CMS partners with health plans to help you pay for generic drugs while you’re in the coverage gap. You’ll have 28 percent of the cost covered. </a:t>
            </a:r>
          </a:p>
          <a:p>
            <a:pPr eaLnBrk="1" hangingPunct="1">
              <a:spcBef>
                <a:spcPct val="0"/>
              </a:spcBef>
            </a:pPr>
            <a:endParaRPr lang="en-US" b="0"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r>
              <a:rPr lang="en-US" b="0" dirty="0" smtClean="0">
                <a:solidFill>
                  <a:srgbClr val="1A1812"/>
                </a:solidFill>
                <a:latin typeface="Arial" pitchFamily="19" charset="0"/>
                <a:ea typeface="ヒラギノ角ゴ Pro W3" pitchFamily="19" charset="-128"/>
                <a:cs typeface="ヒラギノ角ゴ Pro W3" pitchFamily="19" charset="-128"/>
              </a:rPr>
              <a:t>If you receive a low-income subsidy or have an employer-sponsored retiree drug plan – with the exception of employer groups </a:t>
            </a:r>
          </a:p>
          <a:p>
            <a:pPr eaLnBrk="1" hangingPunct="1">
              <a:spcBef>
                <a:spcPct val="0"/>
              </a:spcBef>
            </a:pPr>
            <a:r>
              <a:rPr lang="en-US" b="0" dirty="0" smtClean="0">
                <a:solidFill>
                  <a:srgbClr val="1A1812"/>
                </a:solidFill>
                <a:latin typeface="Arial" pitchFamily="19" charset="0"/>
                <a:ea typeface="ヒラギノ角ゴ Pro W3" pitchFamily="19" charset="-128"/>
                <a:cs typeface="ヒラギノ角ゴ Pro W3" pitchFamily="19" charset="-128"/>
              </a:rPr>
              <a:t>with waivers – you won’t be eligible for this discount.</a:t>
            </a:r>
          </a:p>
          <a:p>
            <a:pPr eaLnBrk="1" hangingPunct="1">
              <a:spcBef>
                <a:spcPct val="0"/>
              </a:spcBef>
            </a:pPr>
            <a:endParaRPr lang="en-US" b="0"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r>
              <a:rPr lang="en-US" b="0" i="1" dirty="0" smtClean="0">
                <a:solidFill>
                  <a:srgbClr val="1A1812"/>
                </a:solidFill>
                <a:latin typeface="Arial" pitchFamily="19" charset="0"/>
                <a:ea typeface="ヒラギノ角ゴ Pro W3" pitchFamily="19" charset="-128"/>
                <a:cs typeface="ヒラギノ角ゴ Pro W3" pitchFamily="19" charset="-128"/>
              </a:rPr>
              <a:t>Any questions before we move on?</a:t>
            </a:r>
          </a:p>
          <a:p>
            <a:pPr eaLnBrk="1" hangingPunct="1">
              <a:spcBef>
                <a:spcPct val="0"/>
              </a:spcBef>
            </a:pPr>
            <a:endParaRPr lang="en-US" b="0"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endParaRPr lang="en-US" b="0" dirty="0" smtClean="0">
              <a:solidFill>
                <a:srgbClr val="1A1812"/>
              </a:solidFill>
              <a:latin typeface="Arial" pitchFamily="19" charset="0"/>
              <a:ea typeface="ヒラギノ角ゴ Pro W3" pitchFamily="19" charset="-128"/>
              <a:cs typeface="ヒラギノ角ゴ Pro W3" pitchFamily="19"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spcAft>
                <a:spcPts val="600"/>
              </a:spcAft>
            </a:pPr>
            <a:r>
              <a:rPr lang="en-US" i="1" dirty="0" smtClean="0">
                <a:solidFill>
                  <a:srgbClr val="FF0000"/>
                </a:solidFill>
                <a:latin typeface="Arial" pitchFamily="19" charset="0"/>
                <a:ea typeface="ヒラギノ角ゴ Pro W3" pitchFamily="19" charset="-128"/>
                <a:cs typeface="ヒラギノ角ゴ Pro W3" pitchFamily="19" charset="-128"/>
              </a:rPr>
              <a:t>Our goal today is to find a plan that best meets your needs and budget</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Humana competes for your business, which may enable you to receive more benefits, extras and reduced out-of-pocket costs. </a:t>
            </a:r>
          </a:p>
          <a:p>
            <a:pPr eaLnBrk="1" hangingPunct="1">
              <a:spcBef>
                <a:spcPct val="0"/>
              </a:spcBef>
              <a:spcAft>
                <a:spcPts val="600"/>
              </a:spcAft>
            </a:pPr>
            <a:endParaRPr lang="en-US" dirty="0" smtClean="0">
              <a:solidFill>
                <a:srgbClr val="FF0000"/>
              </a:solidFill>
              <a:latin typeface="Arial" pitchFamily="19" charset="0"/>
              <a:ea typeface="ヒラギノ角ゴ Pro W3" pitchFamily="19" charset="-128"/>
              <a:cs typeface="ヒラギノ角ゴ Pro W3" pitchFamily="19" charset="-128"/>
            </a:endParaRPr>
          </a:p>
          <a:p>
            <a:pPr eaLnBrk="1" hangingPunct="1">
              <a:spcBef>
                <a:spcPct val="0"/>
              </a:spcBef>
              <a:spcAft>
                <a:spcPts val="600"/>
              </a:spcAft>
            </a:pPr>
            <a:r>
              <a:rPr lang="en-US" b="1" dirty="0" smtClean="0">
                <a:solidFill>
                  <a:srgbClr val="FF0000"/>
                </a:solidFill>
                <a:latin typeface="Arial" pitchFamily="19" charset="0"/>
                <a:ea typeface="ヒラギノ角ゴ Pro W3" pitchFamily="19" charset="-128"/>
                <a:cs typeface="ヒラギノ角ゴ Pro W3" pitchFamily="19" charset="-128"/>
              </a:rPr>
              <a:t>Guidance:</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a:t>
            </a:r>
            <a:r>
              <a:rPr lang="en-US" baseline="0" dirty="0" smtClean="0">
                <a:solidFill>
                  <a:srgbClr val="FF0000"/>
                </a:solidFill>
                <a:latin typeface="Arial" pitchFamily="19" charset="0"/>
                <a:ea typeface="ヒラギノ角ゴ Pro W3" pitchFamily="19" charset="-128"/>
                <a:cs typeface="ヒラギノ角ゴ Pro W3" pitchFamily="19" charset="-128"/>
              </a:rPr>
              <a:t>  </a:t>
            </a:r>
            <a:r>
              <a:rPr lang="en-US" dirty="0" smtClean="0">
                <a:solidFill>
                  <a:srgbClr val="FF0000"/>
                </a:solidFill>
                <a:latin typeface="Arial" pitchFamily="19" charset="0"/>
                <a:ea typeface="ヒラギノ角ゴ Pro W3" pitchFamily="19" charset="-128"/>
                <a:cs typeface="ヒラギノ角ゴ Pro W3" pitchFamily="19" charset="-128"/>
              </a:rPr>
              <a:t>Present the PDP Enrollment Book.</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  Next, present the PDP summary of benefits.  </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  Summarize the difference between the PDPs. </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  When the person decides which one is of interest, explain the benefit.  </a:t>
            </a:r>
          </a:p>
          <a:p>
            <a:pPr eaLnBrk="1" hangingPunct="1">
              <a:spcBef>
                <a:spcPct val="0"/>
              </a:spcBef>
              <a:spcAft>
                <a:spcPts val="600"/>
              </a:spcAft>
            </a:pPr>
            <a:r>
              <a:rPr lang="en-US" dirty="0" smtClean="0">
                <a:solidFill>
                  <a:srgbClr val="FF0000"/>
                </a:solidFill>
                <a:latin typeface="Arial" pitchFamily="19" charset="0"/>
                <a:ea typeface="ヒラギノ角ゴ Pro W3" pitchFamily="19" charset="-128"/>
                <a:cs typeface="ヒラギノ角ゴ Pro W3" pitchFamily="19" charset="-128"/>
              </a:rPr>
              <a:t>You are NOT required to explain the drug benefit for each PDP choice.</a:t>
            </a:r>
          </a:p>
          <a:p>
            <a:pPr eaLnBrk="1" hangingPunct="1">
              <a:spcBef>
                <a:spcPct val="0"/>
              </a:spcBef>
              <a:spcAft>
                <a:spcPts val="600"/>
              </a:spcAft>
            </a:pPr>
            <a:endParaRPr lang="en-US" dirty="0" smtClean="0">
              <a:solidFill>
                <a:srgbClr val="FF0000"/>
              </a:solidFill>
              <a:latin typeface="Arial" pitchFamily="19" charset="0"/>
              <a:ea typeface="ヒラギノ角ゴ Pro W3" pitchFamily="19" charset="-128"/>
              <a:cs typeface="ヒラギノ角ゴ Pro W3" pitchFamily="19" charset="-128"/>
            </a:endParaRPr>
          </a:p>
          <a:p>
            <a:pPr eaLnBrk="1" hangingPunct="1">
              <a:spcBef>
                <a:spcPct val="0"/>
              </a:spcBef>
              <a:spcAft>
                <a:spcPts val="600"/>
              </a:spcAft>
            </a:pPr>
            <a:r>
              <a:rPr lang="en-US" i="1" dirty="0" smtClean="0">
                <a:solidFill>
                  <a:srgbClr val="FF0000"/>
                </a:solidFill>
                <a:latin typeface="Arial" pitchFamily="19" charset="0"/>
                <a:ea typeface="ヒラギノ角ゴ Pro W3" pitchFamily="19" charset="-128"/>
                <a:cs typeface="ヒラギノ角ゴ Pro W3" pitchFamily="19" charset="-128"/>
              </a:rPr>
              <a:t>Before we move on, any new questions? </a:t>
            </a:r>
          </a:p>
          <a:p>
            <a:pPr eaLnBrk="1" hangingPunct="1">
              <a:spcBef>
                <a:spcPct val="0"/>
              </a:spcBef>
              <a:spcAft>
                <a:spcPts val="600"/>
              </a:spcAft>
            </a:pPr>
            <a:endParaRPr lang="en-US" dirty="0" smtClean="0">
              <a:solidFill>
                <a:srgbClr val="FF0000"/>
              </a:solidFill>
              <a:latin typeface="Arial" pitchFamily="19" charset="0"/>
              <a:ea typeface="ヒラギノ角ゴ Pro W3" pitchFamily="19" charset="-128"/>
              <a:cs typeface="ヒラギノ角ゴ Pro W3" pitchFamily="19" charset="-128"/>
            </a:endParaRPr>
          </a:p>
          <a:p>
            <a:pPr eaLnBrk="1" hangingPunct="1">
              <a:spcBef>
                <a:spcPct val="0"/>
              </a:spcBef>
              <a:spcAft>
                <a:spcPts val="600"/>
              </a:spcAft>
            </a:pPr>
            <a:endParaRPr lang="en-US" dirty="0" smtClean="0">
              <a:solidFill>
                <a:srgbClr val="FF0000"/>
              </a:solidFill>
              <a:latin typeface="Arial" pitchFamily="19" charset="0"/>
              <a:ea typeface="ヒラギノ角ゴ Pro W3" pitchFamily="19" charset="-128"/>
              <a:cs typeface="ヒラギノ角ゴ Pro W3" pitchFamily="19" charset="-128"/>
            </a:endParaRPr>
          </a:p>
          <a:p>
            <a:pPr eaLnBrk="1" hangingPunct="1">
              <a:spcBef>
                <a:spcPct val="0"/>
              </a:spcBef>
              <a:spcAft>
                <a:spcPts val="600"/>
              </a:spcAft>
            </a:pPr>
            <a:endParaRPr lang="en-US" dirty="0" smtClean="0">
              <a:solidFill>
                <a:srgbClr val="FF0000"/>
              </a:solidFill>
              <a:latin typeface="Arial" pitchFamily="19" charset="0"/>
              <a:ea typeface="ヒラギノ角ゴ Pro W3" pitchFamily="19" charset="-128"/>
              <a:cs typeface="ヒラギノ角ゴ Pro W3" pitchFamily="19"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1450"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Mail-order pharmacies, like Humana-owned </a:t>
            </a:r>
            <a:r>
              <a:rPr lang="en-US" sz="1050" dirty="0" err="1" smtClean="0">
                <a:solidFill>
                  <a:srgbClr val="1A1812"/>
                </a:solidFill>
                <a:latin typeface="Arial" pitchFamily="19" charset="0"/>
                <a:ea typeface="ヒラギノ角ゴ Pro W3" pitchFamily="19" charset="-128"/>
                <a:cs typeface="ヒラギノ角ゴ Pro W3" pitchFamily="19" charset="-128"/>
              </a:rPr>
              <a:t>RightSource</a:t>
            </a:r>
            <a:r>
              <a:rPr lang="en-US" sz="1050" dirty="0" smtClean="0">
                <a:solidFill>
                  <a:srgbClr val="1A1812"/>
                </a:solidFill>
                <a:latin typeface="Arial" pitchFamily="19" charset="0"/>
                <a:ea typeface="ヒラギノ角ゴ Pro W3" pitchFamily="19" charset="-128"/>
                <a:cs typeface="ヒラギノ角ゴ Pro W3" pitchFamily="19" charset="-128"/>
              </a:rPr>
              <a:t>, may save you money and are convenient. Your maintenance medicines will be mailed to you and may be less. </a:t>
            </a:r>
            <a:r>
              <a:rPr lang="en-US" sz="1050" dirty="0" err="1" smtClean="0">
                <a:solidFill>
                  <a:srgbClr val="1A1812"/>
                </a:solidFill>
                <a:latin typeface="Arial" pitchFamily="19" charset="0"/>
                <a:ea typeface="ヒラギノ角ゴ Pro W3" pitchFamily="19" charset="-128"/>
                <a:cs typeface="ヒラギノ角ゴ Pro W3" pitchFamily="19" charset="-128"/>
              </a:rPr>
              <a:t>RightSource</a:t>
            </a:r>
            <a:r>
              <a:rPr lang="en-US" sz="1050" dirty="0" smtClean="0">
                <a:solidFill>
                  <a:srgbClr val="1A1812"/>
                </a:solidFill>
                <a:latin typeface="Arial" pitchFamily="19" charset="0"/>
                <a:ea typeface="ヒラギノ角ゴ Pro W3" pitchFamily="19" charset="-128"/>
                <a:cs typeface="ヒラギノ角ゴ Pro W3" pitchFamily="19" charset="-128"/>
              </a:rPr>
              <a:t> is the preferred mail order pharmacy for most Humana PDP plans and has over 400 pharmacists available to answer questions about your prescriptions. </a:t>
            </a:r>
          </a:p>
          <a:p>
            <a:pPr marL="171450" indent="-171450">
              <a:lnSpc>
                <a:spcPct val="100000"/>
              </a:lnSpc>
              <a:spcBef>
                <a:spcPct val="0"/>
              </a:spcBef>
              <a:spcAft>
                <a:spcPts val="600"/>
              </a:spcAft>
              <a:buFont typeface="Arial"/>
              <a:buChar char="•"/>
            </a:pPr>
            <a:endParaRPr lang="en-US" sz="1050" dirty="0" smtClean="0">
              <a:solidFill>
                <a:srgbClr val="1A1812"/>
              </a:solidFill>
              <a:latin typeface="Arial" pitchFamily="19" charset="0"/>
              <a:ea typeface="ヒラギノ角ゴ Pro W3" pitchFamily="19" charset="-128"/>
              <a:cs typeface="ヒラギノ角ゴ Pro W3" pitchFamily="19" charset="-128"/>
            </a:endParaRPr>
          </a:p>
          <a:p>
            <a:pPr marL="171450"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With your Humana plan, you’ll also receive a </a:t>
            </a:r>
            <a:r>
              <a:rPr lang="en-US" sz="1050" dirty="0" err="1" smtClean="0">
                <a:solidFill>
                  <a:srgbClr val="1A1812"/>
                </a:solidFill>
                <a:latin typeface="Arial" pitchFamily="19" charset="0"/>
                <a:ea typeface="ヒラギノ角ゴ Pro W3" pitchFamily="19" charset="-128"/>
                <a:cs typeface="ヒラギノ角ゴ Pro W3" pitchFamily="19" charset="-128"/>
              </a:rPr>
              <a:t>SmartSummary</a:t>
            </a:r>
            <a:r>
              <a:rPr lang="en-US" sz="1050" dirty="0" smtClean="0">
                <a:solidFill>
                  <a:srgbClr val="1A1812"/>
                </a:solidFill>
                <a:latin typeface="Arial" pitchFamily="19" charset="0"/>
                <a:ea typeface="ヒラギノ角ゴ Pro W3" pitchFamily="19" charset="-128"/>
                <a:cs typeface="ヒラギノ角ゴ Pro W3" pitchFamily="19" charset="-128"/>
              </a:rPr>
              <a:t> that gives you valuable, easy-to-read information that includes tips to help you save money. </a:t>
            </a:r>
          </a:p>
          <a:p>
            <a:pPr marL="171450" indent="-171450">
              <a:lnSpc>
                <a:spcPct val="100000"/>
              </a:lnSpc>
              <a:spcBef>
                <a:spcPct val="0"/>
              </a:spcBef>
              <a:spcAft>
                <a:spcPts val="600"/>
              </a:spcAft>
              <a:buFont typeface="Arial"/>
              <a:buChar char="•"/>
            </a:pPr>
            <a:endParaRPr lang="en-US" sz="1050" dirty="0" smtClean="0">
              <a:solidFill>
                <a:srgbClr val="1A1812"/>
              </a:solidFill>
              <a:latin typeface="Arial" pitchFamily="19" charset="0"/>
              <a:ea typeface="ヒラギノ角ゴ Pro W3" pitchFamily="19" charset="-128"/>
              <a:cs typeface="ヒラギノ角ゴ Pro W3" pitchFamily="19" charset="-128"/>
            </a:endParaRPr>
          </a:p>
          <a:p>
            <a:pPr marL="171450" indent="-171450">
              <a:lnSpc>
                <a:spcPct val="100000"/>
              </a:lnSpc>
              <a:spcBef>
                <a:spcPct val="0"/>
              </a:spcBef>
              <a:spcAft>
                <a:spcPts val="600"/>
              </a:spcAft>
              <a:buFont typeface="Arial"/>
              <a:buChar char="•"/>
            </a:pPr>
            <a:r>
              <a:rPr lang="en-US" sz="1050" dirty="0" err="1" smtClean="0">
                <a:solidFill>
                  <a:srgbClr val="1A1812"/>
                </a:solidFill>
                <a:latin typeface="Arial" pitchFamily="19" charset="0"/>
                <a:ea typeface="ヒラギノ角ゴ Pro W3" pitchFamily="19" charset="-128"/>
                <a:cs typeface="ヒラギノ角ゴ Pro W3" pitchFamily="19" charset="-128"/>
              </a:rPr>
              <a:t>MyHumana</a:t>
            </a:r>
            <a:r>
              <a:rPr lang="en-US" sz="1050" dirty="0" smtClean="0">
                <a:solidFill>
                  <a:srgbClr val="1A1812"/>
                </a:solidFill>
                <a:latin typeface="Arial" pitchFamily="19" charset="0"/>
                <a:ea typeface="ヒラギノ角ゴ Pro W3" pitchFamily="19" charset="-128"/>
                <a:cs typeface="ヒラギノ角ゴ Pro W3" pitchFamily="19" charset="-128"/>
              </a:rPr>
              <a:t> is your secure website at </a:t>
            </a:r>
            <a:r>
              <a:rPr lang="en-US" sz="1050" b="1" dirty="0" err="1" smtClean="0">
                <a:solidFill>
                  <a:srgbClr val="1A1812"/>
                </a:solidFill>
                <a:latin typeface="Arial" pitchFamily="19" charset="0"/>
                <a:ea typeface="ヒラギノ角ゴ Pro W3" pitchFamily="19" charset="-128"/>
                <a:cs typeface="ヒラギノ角ゴ Pro W3" pitchFamily="19" charset="-128"/>
              </a:rPr>
              <a:t>Humana.com</a:t>
            </a:r>
            <a:r>
              <a:rPr lang="en-US" sz="1050" dirty="0" smtClean="0">
                <a:solidFill>
                  <a:srgbClr val="1A1812"/>
                </a:solidFill>
                <a:latin typeface="Arial" pitchFamily="19" charset="0"/>
                <a:ea typeface="ヒラギノ角ゴ Pro W3" pitchFamily="19" charset="-128"/>
                <a:cs typeface="ヒラギノ角ゴ Pro W3" pitchFamily="19" charset="-128"/>
              </a:rPr>
              <a:t> where you can:</a:t>
            </a:r>
          </a:p>
          <a:p>
            <a:pPr marL="628650" lvl="1"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View details about your plan, benefits, and claims</a:t>
            </a:r>
          </a:p>
          <a:p>
            <a:pPr marL="628650" lvl="1"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Select how you would like to receive communications from us – via U.S. mail, email, text </a:t>
            </a:r>
          </a:p>
          <a:p>
            <a:pPr marL="628650" lvl="1"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Access tools that can help you plan, budget, and estimate healthcare expenses, such as the Drug Pricing Tool and the Rx Calculator</a:t>
            </a:r>
          </a:p>
          <a:p>
            <a:pPr marL="628650" lvl="1" indent="-171450">
              <a:lnSpc>
                <a:spcPct val="100000"/>
              </a:lnSpc>
              <a:spcBef>
                <a:spcPct val="0"/>
              </a:spcBef>
              <a:spcAft>
                <a:spcPts val="600"/>
              </a:spcAft>
              <a:buFont typeface="Arial"/>
              <a:buChar char="•"/>
            </a:pPr>
            <a:r>
              <a:rPr lang="en-US" sz="1050" dirty="0" smtClean="0">
                <a:solidFill>
                  <a:srgbClr val="1A1812"/>
                </a:solidFill>
                <a:latin typeface="Arial" pitchFamily="19" charset="0"/>
                <a:ea typeface="ヒラギノ角ゴ Pro W3" pitchFamily="19" charset="-128"/>
                <a:cs typeface="ヒラギノ角ゴ Pro W3" pitchFamily="19" charset="-128"/>
              </a:rPr>
              <a:t>Get health and wellness information, and more!</a:t>
            </a:r>
          </a:p>
          <a:p>
            <a:pPr marL="171450" indent="-171450">
              <a:lnSpc>
                <a:spcPct val="100000"/>
              </a:lnSpc>
              <a:spcBef>
                <a:spcPct val="0"/>
              </a:spcBef>
              <a:spcAft>
                <a:spcPts val="600"/>
              </a:spcAft>
              <a:buFont typeface="Arial"/>
              <a:buChar char="•"/>
            </a:pPr>
            <a:endParaRPr lang="en-US" sz="1050" dirty="0" smtClean="0">
              <a:solidFill>
                <a:srgbClr val="1A1812"/>
              </a:solidFill>
              <a:latin typeface="Arial" pitchFamily="19" charset="0"/>
              <a:ea typeface="ヒラギノ角ゴ Pro W3" pitchFamily="19" charset="-128"/>
              <a:cs typeface="ヒラギノ角ゴ Pro W3" pitchFamily="19" charset="-128"/>
            </a:endParaRPr>
          </a:p>
          <a:p>
            <a:pPr marL="0" indent="0">
              <a:lnSpc>
                <a:spcPct val="100000"/>
              </a:lnSpc>
              <a:spcBef>
                <a:spcPct val="0"/>
              </a:spcBef>
              <a:spcAft>
                <a:spcPts val="600"/>
              </a:spcAft>
              <a:buFont typeface="Arial"/>
              <a:buNone/>
            </a:pPr>
            <a:r>
              <a:rPr lang="en-US" sz="1050" b="1" dirty="0" err="1" smtClean="0">
                <a:solidFill>
                  <a:srgbClr val="1A1812"/>
                </a:solidFill>
                <a:latin typeface="Arial" pitchFamily="19" charset="0"/>
                <a:ea typeface="ヒラギノ角ゴ Pro W3" pitchFamily="19" charset="-128"/>
                <a:cs typeface="ヒラギノ角ゴ Pro W3" pitchFamily="19" charset="-128"/>
              </a:rPr>
              <a:t>m.humana.com</a:t>
            </a:r>
            <a:r>
              <a:rPr lang="en-US" sz="1050" dirty="0" smtClean="0">
                <a:solidFill>
                  <a:srgbClr val="1A1812"/>
                </a:solidFill>
                <a:latin typeface="Arial" pitchFamily="19" charset="0"/>
                <a:ea typeface="ヒラギノ角ゴ Pro W3" pitchFamily="19" charset="-128"/>
                <a:cs typeface="ヒラギノ角ゴ Pro W3" pitchFamily="19" charset="-128"/>
              </a:rPr>
              <a:t> is Humana’s mobile web address. If you use a web-enabled cell phone, you can download several helpful apps here. </a:t>
            </a:r>
          </a:p>
          <a:p>
            <a:pPr marL="0" indent="0">
              <a:lnSpc>
                <a:spcPct val="100000"/>
              </a:lnSpc>
              <a:spcBef>
                <a:spcPct val="0"/>
              </a:spcBef>
              <a:spcAft>
                <a:spcPts val="600"/>
              </a:spcAft>
              <a:buFont typeface="Arial"/>
              <a:buNone/>
            </a:pPr>
            <a:r>
              <a:rPr lang="en-US" sz="1050" dirty="0" smtClean="0">
                <a:solidFill>
                  <a:srgbClr val="1A1812"/>
                </a:solidFill>
                <a:latin typeface="Arial" pitchFamily="19" charset="0"/>
                <a:ea typeface="ヒラギノ角ゴ Pro W3" pitchFamily="19" charset="-128"/>
                <a:cs typeface="ヒラギノ角ゴ Pro W3" pitchFamily="19" charset="-128"/>
              </a:rPr>
              <a:t>For example, there’s one that allows you to compare the cost of a particular drug from all available sources. Shopping can pay off!</a:t>
            </a:r>
          </a:p>
        </p:txBody>
      </p:sp>
      <p:sp>
        <p:nvSpPr>
          <p:cNvPr id="4" name="Slide Number Placeholder 3"/>
          <p:cNvSpPr>
            <a:spLocks noGrp="1"/>
          </p:cNvSpPr>
          <p:nvPr>
            <p:ph type="sldNum" sz="quarter" idx="10"/>
          </p:nvPr>
        </p:nvSpPr>
        <p:spPr/>
        <p:txBody>
          <a:bodyPr/>
          <a:lstStyle/>
          <a:p>
            <a:fld id="{EAC97B56-AFDD-CA46-9587-051FF648EB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en-US" dirty="0" smtClean="0">
                <a:solidFill>
                  <a:srgbClr val="1A1812"/>
                </a:solidFill>
                <a:latin typeface="Arial" pitchFamily="19" charset="0"/>
                <a:ea typeface="ヒラギノ角ゴ Pro W3" pitchFamily="19" charset="-128"/>
                <a:cs typeface="ヒラギノ角ゴ Pro W3" pitchFamily="19" charset="-128"/>
              </a:rPr>
              <a:t>To close - summarize the notes from your needs analysis and how Humana meets those needs. “Are you ready to enroll today?”</a:t>
            </a:r>
          </a:p>
          <a:p>
            <a:pPr eaLnBrk="1" hangingPunct="1">
              <a:spcBef>
                <a:spcPct val="0"/>
              </a:spcBef>
            </a:pPr>
            <a:endParaRPr lang="en-US"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r>
              <a:rPr lang="en-US" b="1" dirty="0" smtClean="0">
                <a:solidFill>
                  <a:srgbClr val="1A1812"/>
                </a:solidFill>
                <a:latin typeface="Arial" pitchFamily="19" charset="0"/>
                <a:ea typeface="ヒラギノ角ゴ Pro W3" pitchFamily="19" charset="-128"/>
                <a:cs typeface="ヒラギノ角ゴ Pro W3" pitchFamily="19" charset="-128"/>
              </a:rPr>
              <a:t>If Not Ready to Enroll</a:t>
            </a:r>
          </a:p>
          <a:p>
            <a:pPr eaLnBrk="1" hangingPunct="1">
              <a:spcBef>
                <a:spcPct val="0"/>
              </a:spcBef>
            </a:pPr>
            <a:r>
              <a:rPr lang="en-US" dirty="0" smtClean="0">
                <a:solidFill>
                  <a:srgbClr val="1A1812"/>
                </a:solidFill>
                <a:latin typeface="Arial" pitchFamily="19" charset="0"/>
                <a:ea typeface="ヒラギノ角ゴ Pro W3" pitchFamily="19" charset="-128"/>
                <a:cs typeface="ヒラギノ角ゴ Pro W3" pitchFamily="19" charset="-128"/>
              </a:rPr>
              <a:t>What’s your reservation about enrolling? Tell me your concerns or what you’re feeling. Let’s talk it out.</a:t>
            </a:r>
          </a:p>
          <a:p>
            <a:pPr eaLnBrk="1" hangingPunct="1">
              <a:spcBef>
                <a:spcPct val="0"/>
              </a:spcBef>
            </a:pPr>
            <a:r>
              <a:rPr lang="en-US" dirty="0" smtClean="0">
                <a:solidFill>
                  <a:srgbClr val="1A1812"/>
                </a:solidFill>
                <a:latin typeface="Arial" pitchFamily="19" charset="0"/>
                <a:ea typeface="ヒラギノ角ゴ Pro W3" pitchFamily="19" charset="-128"/>
                <a:cs typeface="ヒラギノ角ゴ Pro W3" pitchFamily="19" charset="-128"/>
              </a:rPr>
              <a:t>•</a:t>
            </a:r>
            <a:r>
              <a:rPr lang="en-US" baseline="0" dirty="0" smtClean="0">
                <a:solidFill>
                  <a:srgbClr val="1A1812"/>
                </a:solidFill>
                <a:latin typeface="Arial" pitchFamily="19" charset="0"/>
                <a:ea typeface="ヒラギノ角ゴ Pro W3" pitchFamily="19" charset="-128"/>
                <a:cs typeface="ヒラギノ角ゴ Pro W3" pitchFamily="19" charset="-128"/>
              </a:rPr>
              <a:t> </a:t>
            </a:r>
            <a:r>
              <a:rPr lang="en-US" dirty="0" smtClean="0">
                <a:solidFill>
                  <a:srgbClr val="1A1812"/>
                </a:solidFill>
                <a:latin typeface="Arial" pitchFamily="19" charset="0"/>
                <a:ea typeface="ヒラギノ角ゴ Pro W3" pitchFamily="19" charset="-128"/>
                <a:cs typeface="ヒラギノ角ゴ Pro W3" pitchFamily="19" charset="-128"/>
              </a:rPr>
              <a:t>Whatever you decide is fine by me. However, I don’t want you to miss out on a great plan because I didn’t explain something thoroughly enough or speak to your concerns. There’s no pressure to enroll. </a:t>
            </a:r>
          </a:p>
          <a:p>
            <a:pPr eaLnBrk="1" hangingPunct="1">
              <a:spcBef>
                <a:spcPct val="0"/>
              </a:spcBef>
            </a:pPr>
            <a:endParaRPr lang="en-US"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r>
              <a:rPr lang="en-US" b="1" dirty="0" smtClean="0">
                <a:solidFill>
                  <a:srgbClr val="1A1812"/>
                </a:solidFill>
                <a:latin typeface="Arial" pitchFamily="19" charset="0"/>
                <a:ea typeface="ヒラギノ角ゴ Pro W3" pitchFamily="19" charset="-128"/>
                <a:cs typeface="ヒラギノ角ゴ Pro W3" pitchFamily="19" charset="-128"/>
              </a:rPr>
              <a:t>Explain the Verification Call Process, and the fact that Humana will attempt to reach each enrollee three times. Reference/tear out the informational card within the Enrollment Book</a:t>
            </a:r>
          </a:p>
          <a:p>
            <a:pPr eaLnBrk="1" hangingPunct="1">
              <a:spcBef>
                <a:spcPct val="0"/>
              </a:spcBef>
            </a:pPr>
            <a:endParaRPr lang="en-US" b="1" dirty="0" smtClean="0">
              <a:solidFill>
                <a:srgbClr val="1A1812"/>
              </a:solidFill>
              <a:latin typeface="Arial" pitchFamily="19" charset="0"/>
              <a:ea typeface="ヒラギノ角ゴ Pro W3" pitchFamily="19" charset="-128"/>
              <a:cs typeface="ヒラギノ角ゴ Pro W3" pitchFamily="19" charset="-128"/>
            </a:endParaRPr>
          </a:p>
          <a:p>
            <a:pPr eaLnBrk="1" hangingPunct="1">
              <a:spcBef>
                <a:spcPct val="0"/>
              </a:spcBef>
            </a:pPr>
            <a:r>
              <a:rPr lang="en-US" b="1" dirty="0" smtClean="0">
                <a:solidFill>
                  <a:srgbClr val="1A1812"/>
                </a:solidFill>
                <a:latin typeface="Arial" pitchFamily="19" charset="0"/>
                <a:ea typeface="ヒラギノ角ゴ Pro W3" pitchFamily="19" charset="-128"/>
                <a:cs typeface="ヒラギノ角ゴ Pro W3" pitchFamily="19" charset="-128"/>
              </a:rPr>
              <a:t>Two things before we wrap up:</a:t>
            </a:r>
          </a:p>
          <a:p>
            <a:pPr marL="228600" indent="-228600" eaLnBrk="1" hangingPunct="1">
              <a:spcBef>
                <a:spcPct val="0"/>
              </a:spcBef>
              <a:buFont typeface="+mj-lt"/>
              <a:buAutoNum type="arabicPeriod"/>
            </a:pPr>
            <a:r>
              <a:rPr lang="en-US" dirty="0" smtClean="0">
                <a:solidFill>
                  <a:srgbClr val="1A1812"/>
                </a:solidFill>
                <a:latin typeface="Arial" pitchFamily="19" charset="0"/>
                <a:ea typeface="ヒラギノ角ゴ Pro W3" pitchFamily="19" charset="-128"/>
                <a:cs typeface="ヒラギノ角ゴ Pro W3" pitchFamily="19" charset="-128"/>
              </a:rPr>
              <a:t>I will help your friends and others the same way I’ve helped you today, with the same level of service. Please recommend me. Recommendations are an important part of my business. Here are some business cards for you to share with your friends.</a:t>
            </a:r>
          </a:p>
          <a:p>
            <a:pPr marL="228600" indent="-228600" eaLnBrk="1" hangingPunct="1">
              <a:spcBef>
                <a:spcPct val="0"/>
              </a:spcBef>
              <a:buFont typeface="+mj-lt"/>
              <a:buAutoNum type="arabicPeriod"/>
            </a:pPr>
            <a:endParaRPr lang="en-US" dirty="0" smtClean="0">
              <a:solidFill>
                <a:srgbClr val="1A1812"/>
              </a:solidFill>
              <a:latin typeface="Arial" pitchFamily="19" charset="0"/>
              <a:ea typeface="ヒラギノ角ゴ Pro W3" pitchFamily="19" charset="-128"/>
              <a:cs typeface="ヒラギノ角ゴ Pro W3" pitchFamily="19" charset="-128"/>
            </a:endParaRPr>
          </a:p>
          <a:p>
            <a:pPr marL="228600" indent="-228600" eaLnBrk="1" hangingPunct="1">
              <a:spcBef>
                <a:spcPct val="0"/>
              </a:spcBef>
              <a:buFont typeface="+mj-lt"/>
              <a:buAutoNum type="arabicPeriod"/>
            </a:pPr>
            <a:r>
              <a:rPr lang="en-US" dirty="0" smtClean="0">
                <a:solidFill>
                  <a:srgbClr val="1A1812"/>
                </a:solidFill>
                <a:latin typeface="Arial" pitchFamily="19" charset="0"/>
                <a:ea typeface="ヒラギノ角ゴ Pro W3" pitchFamily="19" charset="-128"/>
                <a:cs typeface="ヒラギノ角ゴ Pro W3" pitchFamily="19" charset="-128"/>
              </a:rPr>
              <a:t>I’d like to contact you about other ways Humana and I can help. If you’ll fill out this Member Authorization Form, it gives me permission to tell you about other products Humana offers that you may be interested in. (It is NOT required but we hope they will choose to give us permission to contact them.)</a:t>
            </a:r>
          </a:p>
          <a:p>
            <a:pPr eaLnBrk="1" hangingPunct="1">
              <a:spcBef>
                <a:spcPct val="0"/>
              </a:spcBef>
            </a:pPr>
            <a:endParaRPr lang="en-US" dirty="0" smtClean="0">
              <a:solidFill>
                <a:srgbClr val="1A1812"/>
              </a:solidFill>
              <a:latin typeface="Arial" pitchFamily="19" charset="0"/>
              <a:ea typeface="ヒラギノ角ゴ Pro W3" pitchFamily="19" charset="-128"/>
              <a:cs typeface="ヒラギノ角ゴ Pro W3" pitchFamily="19"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Earlier I mentioned you can get prescription drug coverage as part of a Medicare Advantage plan. </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So if you already have a Medicare Advantage plan that includes prescription drug coverage, you don’t have to do anything. You’ll be enrolled in prescription drug coverage automatically. If you enroll in a separate prescription drug plan, you could lose your Medicare Advantage coverage. The only exceptions are listed here.</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Many people do qualify for extra help. Make the call to find out if you’re one of them.</a:t>
            </a:r>
          </a:p>
        </p:txBody>
      </p:sp>
      <p:sp>
        <p:nvSpPr>
          <p:cNvPr id="4" name="Slide Number Placeholder 3"/>
          <p:cNvSpPr>
            <a:spLocks noGrp="1"/>
          </p:cNvSpPr>
          <p:nvPr>
            <p:ph type="sldNum" sz="quarter" idx="10"/>
          </p:nvPr>
        </p:nvSpPr>
        <p:spPr/>
        <p:txBody>
          <a:bodyPr/>
          <a:lstStyle/>
          <a:p>
            <a:fld id="{EAC97B56-AFDD-CA46-9587-051FF648EB3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If you need information, either before or after you’ve enrolled in a plan, you can go to any of these sources:</a:t>
            </a:r>
          </a:p>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  Your “Medicare and You 2014” handbook, which you should receive in the mail from the Centers for Medicare and Medicaid Services.</a:t>
            </a:r>
          </a:p>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  The Medicare website, </a:t>
            </a:r>
            <a:r>
              <a:rPr lang="en-US" sz="1050" dirty="0" err="1" smtClean="0">
                <a:latin typeface="Arial" pitchFamily="-110" charset="0"/>
                <a:ea typeface="ヒラギノ角ゴ Pro W3" pitchFamily="-110" charset="-128"/>
                <a:cs typeface="ヒラギノ角ゴ Pro W3" pitchFamily="-110" charset="-128"/>
              </a:rPr>
              <a:t>www.medicare.gov</a:t>
            </a:r>
            <a:r>
              <a:rPr lang="en-US" sz="1050" dirty="0" smtClean="0">
                <a:latin typeface="Arial" pitchFamily="-110" charset="0"/>
                <a:ea typeface="ヒラギノ角ゴ Pro W3" pitchFamily="-110" charset="-128"/>
                <a:cs typeface="ヒラギノ角ゴ Pro W3" pitchFamily="-110" charset="-128"/>
              </a:rPr>
              <a:t>, contains a lot of helpful information about Medicare benefits and prescription drug plans.</a:t>
            </a:r>
          </a:p>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  You can call 1-800-MEDICARE (1-800-633-4227) or its TTY line (1-877-486-2048) to get answers to your questions.</a:t>
            </a:r>
          </a:p>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  And you can call your local State Health Insurance Program. [You may want to provide the SHIP phone number for your state, to save your audience the trouble of having to look it up. Ask them to write the number down in case they should ever need it.]</a:t>
            </a:r>
          </a:p>
          <a:p>
            <a:pPr eaLnBrk="1" hangingPunct="1">
              <a:spcBef>
                <a:spcPct val="0"/>
              </a:spcBef>
              <a:spcAft>
                <a:spcPts val="600"/>
              </a:spcAft>
              <a:buFont typeface="Wingdings" pitchFamily="-110" charset="2"/>
              <a:buNone/>
            </a:pPr>
            <a:r>
              <a:rPr lang="en-US" sz="1050" dirty="0" smtClean="0">
                <a:latin typeface="Arial" pitchFamily="-110" charset="0"/>
                <a:ea typeface="ヒラギノ角ゴ Pro W3" pitchFamily="-110" charset="-128"/>
                <a:cs typeface="ヒラギノ角ゴ Pro W3" pitchFamily="-110" charset="-128"/>
              </a:rPr>
              <a:t>•  You can also call Humana at </a:t>
            </a:r>
            <a:r>
              <a:rPr lang="en-US" sz="1050" b="1" dirty="0" smtClean="0">
                <a:latin typeface="Arial" pitchFamily="-110" charset="0"/>
                <a:ea typeface="ヒラギノ角ゴ Pro W3" pitchFamily="-110" charset="-128"/>
                <a:cs typeface="ヒラギノ角ゴ Pro W3" pitchFamily="-110" charset="-128"/>
              </a:rPr>
              <a:t>1-800-337-0953 </a:t>
            </a:r>
            <a:r>
              <a:rPr lang="en-US" sz="1050" dirty="0" smtClean="0">
                <a:latin typeface="Arial" pitchFamily="-110" charset="0"/>
                <a:ea typeface="ヒラギノ角ゴ Pro W3" pitchFamily="-110" charset="-128"/>
                <a:cs typeface="ヒラギノ角ゴ Pro W3" pitchFamily="-110" charset="-128"/>
              </a:rPr>
              <a:t>(TTY: 711) for any questions about our plans.</a:t>
            </a:r>
          </a:p>
          <a:p>
            <a:pPr eaLnBrk="1" hangingPunct="1">
              <a:spcBef>
                <a:spcPct val="0"/>
              </a:spcBef>
              <a:spcAft>
                <a:spcPts val="600"/>
              </a:spcAft>
              <a:buFont typeface="Wingdings" pitchFamily="-110" charset="2"/>
              <a:buNone/>
            </a:pPr>
            <a:endParaRPr lang="en-US" sz="1050" dirty="0" smtClean="0">
              <a:latin typeface="Arial" pitchFamily="-110" charset="0"/>
              <a:ea typeface="ヒラギノ角ゴ Pro W3" pitchFamily="-110" charset="-128"/>
              <a:cs typeface="ヒラギノ角ゴ Pro W3" pitchFamily="-110" charset="-128"/>
            </a:endParaRPr>
          </a:p>
          <a:p>
            <a:pPr eaLnBrk="1" hangingPunct="1">
              <a:spcBef>
                <a:spcPct val="0"/>
              </a:spcBef>
              <a:spcAft>
                <a:spcPts val="600"/>
              </a:spcAft>
              <a:buFont typeface="Wingdings" pitchFamily="-110" charset="2"/>
              <a:buNone/>
            </a:pPr>
            <a:endParaRPr lang="en-US" sz="1050" dirty="0" smtClean="0">
              <a:latin typeface="Arial" pitchFamily="-110" charset="0"/>
              <a:ea typeface="ヒラギノ角ゴ Pro W3" pitchFamily="-110" charset="-128"/>
              <a:cs typeface="ヒラギノ角ゴ Pro W3" pitchFamily="-110" charset="-128"/>
            </a:endParaRPr>
          </a:p>
          <a:p>
            <a:pPr eaLnBrk="1" hangingPunct="1">
              <a:spcBef>
                <a:spcPct val="0"/>
              </a:spcBef>
              <a:spcAft>
                <a:spcPts val="600"/>
              </a:spcAft>
              <a:buFont typeface="Wingdings" pitchFamily="-110" charset="2"/>
              <a:buNone/>
            </a:pPr>
            <a:endParaRPr lang="en-US" sz="1050" dirty="0" smtClean="0">
              <a:latin typeface="Arial" pitchFamily="-110" charset="0"/>
              <a:ea typeface="ヒラギノ角ゴ Pro W3" pitchFamily="-110" charset="-128"/>
              <a:cs typeface="ヒラギノ角ゴ Pro W3" pitchFamily="-110"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110000"/>
              </a:lnSpc>
              <a:spcBef>
                <a:spcPct val="0"/>
              </a:spcBef>
            </a:pPr>
            <a:r>
              <a:rPr lang="en-US" i="0" dirty="0" smtClean="0">
                <a:solidFill>
                  <a:srgbClr val="1A1812"/>
                </a:solidFill>
                <a:latin typeface="Arial" pitchFamily="19" charset="0"/>
                <a:ea typeface="ヒラギノ角ゴ Pro W3" pitchFamily="19" charset="-128"/>
                <a:cs typeface="ヒラギノ角ゴ Pro W3" pitchFamily="19" charset="-128"/>
              </a:rPr>
              <a:t>Thank you for meeting with me today.</a:t>
            </a: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a:p>
            <a:pPr eaLnBrk="1" hangingPunct="1">
              <a:lnSpc>
                <a:spcPct val="110000"/>
              </a:lnSpc>
              <a:spcBef>
                <a:spcPct val="0"/>
              </a:spcBef>
            </a:pPr>
            <a:r>
              <a:rPr lang="en-US" b="1" i="0" dirty="0" smtClean="0">
                <a:solidFill>
                  <a:srgbClr val="1A1812"/>
                </a:solidFill>
                <a:latin typeface="Arial" pitchFamily="19" charset="0"/>
                <a:ea typeface="ヒラギノ角ゴ Pro W3" pitchFamily="19" charset="-128"/>
                <a:cs typeface="ヒラギノ角ゴ Pro W3" pitchFamily="19" charset="-128"/>
              </a:rPr>
              <a:t>Note – if the person didn’t enroll:</a:t>
            </a: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a:p>
            <a:pPr eaLnBrk="1" hangingPunct="1">
              <a:lnSpc>
                <a:spcPct val="110000"/>
              </a:lnSpc>
              <a:spcBef>
                <a:spcPct val="0"/>
              </a:spcBef>
            </a:pPr>
            <a:r>
              <a:rPr lang="en-US" i="0" dirty="0" smtClean="0">
                <a:solidFill>
                  <a:srgbClr val="1A1812"/>
                </a:solidFill>
                <a:latin typeface="Arial" pitchFamily="19" charset="0"/>
                <a:ea typeface="ヒラギノ角ゴ Pro W3" pitchFamily="19" charset="-128"/>
                <a:cs typeface="ヒラギノ角ゴ Pro W3" pitchFamily="19" charset="-128"/>
              </a:rPr>
              <a:t>The plan wasn’t right for you today but it may be in the future. Or, another one that Humana offers may meet your future needs. </a:t>
            </a:r>
          </a:p>
          <a:p>
            <a:pPr eaLnBrk="1" hangingPunct="1">
              <a:lnSpc>
                <a:spcPct val="110000"/>
              </a:lnSpc>
              <a:spcBef>
                <a:spcPct val="0"/>
              </a:spcBef>
            </a:pPr>
            <a:r>
              <a:rPr lang="en-US" i="0" dirty="0" smtClean="0">
                <a:solidFill>
                  <a:srgbClr val="1A1812"/>
                </a:solidFill>
                <a:latin typeface="Arial" pitchFamily="19" charset="0"/>
                <a:ea typeface="ヒラギノ角ゴ Pro W3" pitchFamily="19" charset="-128"/>
                <a:cs typeface="ヒラギノ角ゴ Pro W3" pitchFamily="19" charset="-128"/>
              </a:rPr>
              <a:t>Please stay in touch with me. I want to be your Humana agent. You have my business card.</a:t>
            </a: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a:p>
            <a:pPr eaLnBrk="1" hangingPunct="1">
              <a:lnSpc>
                <a:spcPct val="110000"/>
              </a:lnSpc>
              <a:spcBef>
                <a:spcPct val="0"/>
              </a:spcBef>
            </a:pPr>
            <a:endParaRPr lang="en-US" i="0" dirty="0" smtClean="0">
              <a:solidFill>
                <a:srgbClr val="1A1812"/>
              </a:solidFill>
              <a:latin typeface="Arial" pitchFamily="19" charset="0"/>
              <a:ea typeface="ヒラギノ角ゴ Pro W3" pitchFamily="19" charset="-128"/>
              <a:cs typeface="ヒラギノ角ゴ Pro W3" pitchFamily="19"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Agents, these are potential remarks. This is NOT a script that must be read. However, required statements are noted for your benefit.  </a:t>
            </a:r>
          </a:p>
          <a:p>
            <a:pPr eaLnBrk="1" hangingPunct="1">
              <a:lnSpc>
                <a:spcPct val="90000"/>
              </a:lnSpc>
              <a:spcBef>
                <a:spcPct val="0"/>
              </a:spcBef>
            </a:pPr>
            <a:r>
              <a:rPr lang="en-US" sz="1100" i="1" dirty="0" smtClean="0">
                <a:solidFill>
                  <a:srgbClr val="1A1812"/>
                </a:solidFill>
                <a:latin typeface="Arial" pitchFamily="-111" charset="0"/>
                <a:ea typeface="ヒラギノ角ゴ Pro W3" pitchFamily="-111" charset="-128"/>
                <a:cs typeface="ヒラギノ角ゴ Pro W3" pitchFamily="-111" charset="-128"/>
              </a:rPr>
              <a:t>Humana is a private company with a Medicare contract to provide Prescription Drug Plans to Medicare beneficiaries. </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•Doctors have come to rely on prescription drugs to treat many conditions, and the cost of drugs keeps going up so it’s likely you’re spending more on medicine than ever before.</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In fact, most people with Medicare currently need, or will come to need, prescription drugs to stay healthy.</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a:t>
            </a:r>
            <a:r>
              <a:rPr lang="en-US" sz="1100" i="0" baseline="0" dirty="0" smtClean="0">
                <a:solidFill>
                  <a:srgbClr val="1A1812"/>
                </a:solidFill>
                <a:latin typeface="Arial" pitchFamily="-111" charset="0"/>
                <a:ea typeface="ヒラギノ角ゴ Pro W3" pitchFamily="-111" charset="-128"/>
                <a:cs typeface="ヒラギノ角ゴ Pro W3" pitchFamily="-111" charset="-128"/>
              </a:rPr>
              <a:t> </a:t>
            </a:r>
            <a:r>
              <a:rPr lang="en-US" sz="1100" i="0" dirty="0" smtClean="0">
                <a:solidFill>
                  <a:srgbClr val="1A1812"/>
                </a:solidFill>
                <a:latin typeface="Arial" pitchFamily="-111" charset="0"/>
                <a:ea typeface="ヒラギノ角ゴ Pro W3" pitchFamily="-111" charset="-128"/>
                <a:cs typeface="ヒラギノ角ゴ Pro W3" pitchFamily="-111" charset="-128"/>
              </a:rPr>
              <a:t>Medicare Part D prescription drug coverage can help protect them – and you – from high out-of-pocket costs.</a:t>
            </a:r>
          </a:p>
          <a:p>
            <a:pPr eaLnBrk="1" hangingPunct="1">
              <a:lnSpc>
                <a:spcPct val="90000"/>
              </a:lnSpc>
              <a:spcBef>
                <a:spcPct val="0"/>
              </a:spcBef>
            </a:pPr>
            <a:endParaRPr lang="en-US" sz="1100"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lnSpc>
                <a:spcPct val="90000"/>
              </a:lnSpc>
              <a:spcBef>
                <a:spcPct val="0"/>
              </a:spcBef>
            </a:pPr>
            <a:r>
              <a:rPr lang="en-US" sz="1100" i="1" dirty="0" smtClean="0">
                <a:solidFill>
                  <a:srgbClr val="1A1812"/>
                </a:solidFill>
                <a:latin typeface="Arial" pitchFamily="-111" charset="0"/>
                <a:ea typeface="ヒラギノ角ゴ Pro W3" pitchFamily="-111" charset="-128"/>
                <a:cs typeface="ヒラギノ角ゴ Pro W3" pitchFamily="-111" charset="-128"/>
              </a:rPr>
              <a:t>I’ll guide you through the enrollment process. There’s no pressure. My goal today is to answer your questions and help you determine if </a:t>
            </a:r>
          </a:p>
          <a:p>
            <a:pPr eaLnBrk="1" hangingPunct="1">
              <a:lnSpc>
                <a:spcPct val="90000"/>
              </a:lnSpc>
              <a:spcBef>
                <a:spcPct val="0"/>
              </a:spcBef>
            </a:pPr>
            <a:r>
              <a:rPr lang="en-US" sz="1100" i="1" dirty="0" smtClean="0">
                <a:solidFill>
                  <a:srgbClr val="1A1812"/>
                </a:solidFill>
                <a:latin typeface="Arial" pitchFamily="-111" charset="0"/>
                <a:ea typeface="ヒラギノ角ゴ Pro W3" pitchFamily="-111" charset="-128"/>
                <a:cs typeface="ヒラギノ角ゴ Pro W3" pitchFamily="-111" charset="-128"/>
              </a:rPr>
              <a:t>a Humana plan fits your needs.</a:t>
            </a:r>
          </a:p>
          <a:p>
            <a:pPr eaLnBrk="1" hangingPunct="1">
              <a:lnSpc>
                <a:spcPct val="90000"/>
              </a:lnSpc>
              <a:spcBef>
                <a:spcPct val="0"/>
              </a:spcBef>
            </a:pPr>
            <a:r>
              <a:rPr lang="en-US" sz="1100" i="1" dirty="0" smtClean="0">
                <a:solidFill>
                  <a:srgbClr val="1A1812"/>
                </a:solidFill>
                <a:latin typeface="Arial" pitchFamily="-111" charset="0"/>
                <a:ea typeface="ヒラギノ角ゴ Pro W3" pitchFamily="-111" charset="-128"/>
                <a:cs typeface="ヒラギノ角ゴ Pro W3" pitchFamily="-111" charset="-128"/>
              </a:rPr>
              <a:t>Part of my job is to share Medicare information with as many people as possible. Please think of your friends and associates who need this important information. </a:t>
            </a:r>
          </a:p>
          <a:p>
            <a:pPr eaLnBrk="1" hangingPunct="1">
              <a:lnSpc>
                <a:spcPct val="90000"/>
              </a:lnSpc>
              <a:spcBef>
                <a:spcPct val="0"/>
              </a:spcBef>
            </a:pPr>
            <a:endParaRPr lang="en-US" sz="1100" i="1" dirty="0" smtClean="0">
              <a:solidFill>
                <a:srgbClr val="1A1812"/>
              </a:solidFill>
              <a:latin typeface="Arial" pitchFamily="-111" charset="0"/>
              <a:ea typeface="ヒラギノ角ゴ Pro W3" pitchFamily="-111" charset="-128"/>
              <a:cs typeface="ヒラギノ角ゴ Pro W3" pitchFamily="-111" charset="-128"/>
            </a:endParaRP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To take advantage of Medicare prescription drug coverage, you’ll need to weigh your options as related to your needs, and then choose a plan you’re comfortable with. </a:t>
            </a:r>
          </a:p>
          <a:p>
            <a:pPr eaLnBrk="1" hangingPunct="1">
              <a:lnSpc>
                <a:spcPct val="90000"/>
              </a:lnSpc>
              <a:spcBef>
                <a:spcPct val="0"/>
              </a:spcBef>
            </a:pPr>
            <a:endParaRPr lang="en-US" sz="1100"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lnSpc>
                <a:spcPct val="90000"/>
              </a:lnSpc>
              <a:spcBef>
                <a:spcPct val="0"/>
              </a:spcBef>
            </a:pPr>
            <a:r>
              <a:rPr lang="en-US" sz="1100" b="1" i="0" dirty="0" smtClean="0">
                <a:solidFill>
                  <a:srgbClr val="1A1812"/>
                </a:solidFill>
                <a:latin typeface="Arial" pitchFamily="-111" charset="0"/>
                <a:ea typeface="ヒラギノ角ゴ Pro W3" pitchFamily="-111" charset="-128"/>
                <a:cs typeface="ヒラギノ角ゴ Pro W3" pitchFamily="-111" charset="-128"/>
              </a:rPr>
              <a:t>Here’s what we’ll cover today:</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First, I’ll give you the basics on Medicare’s prescription drug coverage</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Then we’ll talk about some important dates you need to know</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We’ll talk about the various ways you can get coverage – and how your current situation might affect your options</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We’ll discuss the plans Humana will offer in 2014</a:t>
            </a:r>
          </a:p>
          <a:p>
            <a:pPr eaLnBrk="1" hangingPunct="1">
              <a:lnSpc>
                <a:spcPct val="90000"/>
              </a:lnSpc>
              <a:spcBef>
                <a:spcPct val="0"/>
              </a:spcBef>
            </a:pPr>
            <a:r>
              <a:rPr lang="en-US" sz="1100" i="0" dirty="0" smtClean="0">
                <a:solidFill>
                  <a:srgbClr val="1A1812"/>
                </a:solidFill>
                <a:latin typeface="Arial" pitchFamily="-111" charset="0"/>
                <a:ea typeface="ヒラギノ角ゴ Pro W3" pitchFamily="-111" charset="-128"/>
                <a:cs typeface="ヒラギノ角ゴ Pro W3" pitchFamily="-111" charset="-128"/>
              </a:rPr>
              <a:t>•	Finally, I’ll tell you where you can find more information</a:t>
            </a:r>
            <a:endParaRPr lang="en-US" sz="1100" i="0" dirty="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2</a:t>
            </a:fld>
            <a:endParaRPr lang="en-US"/>
          </a:p>
        </p:txBody>
      </p:sp>
    </p:spTree>
    <p:extLst>
      <p:ext uri="{BB962C8B-B14F-4D97-AF65-F5344CB8AC3E}">
        <p14:creationId xmlns:p14="http://schemas.microsoft.com/office/powerpoint/2010/main" xmlns="" val="278421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So, let’s get into the basics</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•The Medicare prescription drug plans are available only from private insurance companies approved by Medicare to offer them.</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  If you skipped getting Part D coverage when you were first eligible and didn’t have other creditable drug coverage, you’ll have a penalty added to your premium. You can still enroll, though. And you should. The penalty keeps increasing as time goes by. As an agent be prepared to inform prospect about what the penalty amount is.</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  Medicare prescription drug coverage is available to everyone with Medicare – that means Medicare Part A, or Part B, or both. Do you meet this requirement? May I please see your Medicare card or letter that confirms you have Medicare?</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  This almost goes without saying, but to enroll in a prescription drug plan from any insurance company, you need to live in an area served by that insurance company. That’s what we mean by the “plan’s service area.” Are you a full time resident of this service area? This plan’s service area is ________________.</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  To get prescription drug coverage, you need to join a Medicare-approved plan, offered by a Medicare-approved organization. So, at this point, I want to assure you that Medicare has approved Humana’s prescription drug plans – and has also given Humana approval to sell them! </a:t>
            </a:r>
          </a:p>
          <a:p>
            <a:pPr eaLnBrk="1" hangingPunct="1">
              <a:spcBef>
                <a:spcPct val="0"/>
              </a:spcBef>
            </a:pPr>
            <a:r>
              <a:rPr lang="en-US" dirty="0" smtClean="0">
                <a:solidFill>
                  <a:srgbClr val="1A1812"/>
                </a:solidFill>
                <a:latin typeface="Arial" pitchFamily="-111" charset="0"/>
                <a:ea typeface="ヒラギノ角ゴ Pro W3" pitchFamily="-111" charset="-128"/>
                <a:cs typeface="ヒラギノ角ゴ Pro W3" pitchFamily="-111" charset="-128"/>
              </a:rPr>
              <a:t>•  By the way, do you currently have Medicare Part D drug coverage?  You can only enroll in one Part D plan at a time. When you enroll with Humana, it will terminate any other Medicare Part D coverage you have. </a:t>
            </a:r>
          </a:p>
          <a:p>
            <a:pPr eaLnBrk="1" hangingPunct="1">
              <a:spcBef>
                <a:spcPct val="0"/>
              </a:spcBef>
            </a:pPr>
            <a:endParaRPr lang="en-US" dirty="0" smtClean="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Let’s talk about when you can join a plan.</a:t>
            </a:r>
          </a:p>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a:t>
            </a:r>
            <a:r>
              <a:rPr lang="en-US" i="0" baseline="0" dirty="0" smtClean="0">
                <a:solidFill>
                  <a:srgbClr val="000000"/>
                </a:solidFill>
                <a:latin typeface="Arial" pitchFamily="-111" charset="0"/>
                <a:ea typeface="ヒラギノ角ゴ Pro W3" pitchFamily="-111" charset="-128"/>
                <a:cs typeface="ヒラギノ角ゴ Pro W3" pitchFamily="-111" charset="-128"/>
              </a:rPr>
              <a:t>  </a:t>
            </a:r>
            <a:r>
              <a:rPr lang="en-US" i="0" dirty="0" smtClean="0">
                <a:solidFill>
                  <a:srgbClr val="000000"/>
                </a:solidFill>
                <a:latin typeface="Arial" pitchFamily="-111" charset="0"/>
                <a:ea typeface="ヒラギノ角ゴ Pro W3" pitchFamily="-111" charset="-128"/>
                <a:cs typeface="ヒラギノ角ゴ Pro W3" pitchFamily="-111" charset="-128"/>
              </a:rPr>
              <a:t>If you are aging in, you can enroll in 2014 Medicare health benefits, such as a PDP or Medicare Advantage plan during the three months before and the three months following your 65th birthday. </a:t>
            </a:r>
          </a:p>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  If you have PDP coverage but want to make a switch, you can enroll in a new plan between Oct. 15 and Dec. 7, 2013 for coverage beginning Jan. 1, 2014. This is the Annual Election Period. During this period, you can also change plans or enroll in a separate prescription drug plan. Additionally, you can elect or enroll in any plan:</a:t>
            </a:r>
          </a:p>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   •  Original Medicare + PDP</a:t>
            </a:r>
          </a:p>
          <a:p>
            <a:pPr>
              <a:spcBef>
                <a:spcPct val="0"/>
              </a:spcBef>
              <a:spcAft>
                <a:spcPts val="612"/>
              </a:spcAft>
            </a:pPr>
            <a:r>
              <a:rPr lang="en-US" i="0" baseline="0" dirty="0" smtClean="0">
                <a:solidFill>
                  <a:srgbClr val="000000"/>
                </a:solidFill>
                <a:latin typeface="Arial" pitchFamily="-111" charset="0"/>
                <a:ea typeface="ヒラギノ角ゴ Pro W3" pitchFamily="-111" charset="-128"/>
                <a:cs typeface="ヒラギノ角ゴ Pro W3" pitchFamily="-111" charset="-128"/>
              </a:rPr>
              <a:t>   </a:t>
            </a:r>
            <a:r>
              <a:rPr lang="en-US" i="0" dirty="0" smtClean="0">
                <a:solidFill>
                  <a:srgbClr val="000000"/>
                </a:solidFill>
                <a:latin typeface="Arial" pitchFamily="-111" charset="0"/>
                <a:ea typeface="ヒラギノ角ゴ Pro W3" pitchFamily="-111" charset="-128"/>
                <a:cs typeface="ヒラギノ角ゴ Pro W3" pitchFamily="-111" charset="-128"/>
              </a:rPr>
              <a:t>•  Original Medicare + Medicare </a:t>
            </a:r>
            <a:r>
              <a:rPr lang="en-US" i="0" dirty="0" err="1" smtClean="0">
                <a:solidFill>
                  <a:srgbClr val="000000"/>
                </a:solidFill>
                <a:latin typeface="Arial" pitchFamily="-111" charset="0"/>
                <a:ea typeface="ヒラギノ角ゴ Pro W3" pitchFamily="-111" charset="-128"/>
                <a:cs typeface="ヒラギノ角ゴ Pro W3" pitchFamily="-111" charset="-128"/>
              </a:rPr>
              <a:t>Supp</a:t>
            </a:r>
            <a:r>
              <a:rPr lang="en-US" i="0" dirty="0" smtClean="0">
                <a:solidFill>
                  <a:srgbClr val="000000"/>
                </a:solidFill>
                <a:latin typeface="Arial" pitchFamily="-111" charset="0"/>
                <a:ea typeface="ヒラギノ角ゴ Pro W3" pitchFamily="-111" charset="-128"/>
                <a:cs typeface="ヒラギノ角ゴ Pro W3" pitchFamily="-111" charset="-128"/>
              </a:rPr>
              <a:t> + PDP</a:t>
            </a:r>
          </a:p>
          <a:p>
            <a:pPr>
              <a:spcBef>
                <a:spcPct val="0"/>
              </a:spcBef>
              <a:spcAft>
                <a:spcPts val="612"/>
              </a:spcAft>
            </a:pPr>
            <a:r>
              <a:rPr lang="en-US" i="0" baseline="0" dirty="0" smtClean="0">
                <a:solidFill>
                  <a:srgbClr val="000000"/>
                </a:solidFill>
                <a:latin typeface="Arial" pitchFamily="-111" charset="0"/>
                <a:ea typeface="ヒラギノ角ゴ Pro W3" pitchFamily="-111" charset="-128"/>
                <a:cs typeface="ヒラギノ角ゴ Pro W3" pitchFamily="-111" charset="-128"/>
              </a:rPr>
              <a:t>   </a:t>
            </a:r>
            <a:r>
              <a:rPr lang="en-US" i="0" dirty="0" smtClean="0">
                <a:solidFill>
                  <a:srgbClr val="000000"/>
                </a:solidFill>
                <a:latin typeface="Arial" pitchFamily="-111" charset="0"/>
                <a:ea typeface="ヒラギノ角ゴ Pro W3" pitchFamily="-111" charset="-128"/>
                <a:cs typeface="ヒラギノ角ゴ Pro W3" pitchFamily="-111" charset="-128"/>
              </a:rPr>
              <a:t>•  Medicare Advantage + PD</a:t>
            </a:r>
          </a:p>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a:t>
            </a:r>
            <a:r>
              <a:rPr lang="en-US" i="0" baseline="0" dirty="0" smtClean="0">
                <a:solidFill>
                  <a:srgbClr val="000000"/>
                </a:solidFill>
                <a:latin typeface="Arial" pitchFamily="-111" charset="0"/>
                <a:ea typeface="ヒラギノ角ゴ Pro W3" pitchFamily="-111" charset="-128"/>
                <a:cs typeface="ヒラギノ角ゴ Pro W3" pitchFamily="-111" charset="-128"/>
              </a:rPr>
              <a:t>  </a:t>
            </a:r>
            <a:r>
              <a:rPr lang="en-US" i="0" dirty="0" smtClean="0">
                <a:solidFill>
                  <a:srgbClr val="000000"/>
                </a:solidFill>
                <a:latin typeface="Arial" pitchFamily="-111" charset="0"/>
                <a:ea typeface="ヒラギノ角ゴ Pro W3" pitchFamily="-111" charset="-128"/>
                <a:cs typeface="ヒラギノ角ゴ Pro W3" pitchFamily="-111" charset="-128"/>
              </a:rPr>
              <a:t>Dec. 7 is the last day to enroll in or change Part D coverage for 2014; The exception may be qualifying events.</a:t>
            </a:r>
          </a:p>
          <a:p>
            <a:pPr>
              <a:spcBef>
                <a:spcPct val="0"/>
              </a:spcBef>
              <a:spcAft>
                <a:spcPts val="612"/>
              </a:spcAft>
            </a:pPr>
            <a:r>
              <a:rPr lang="en-US" i="0" dirty="0" smtClean="0">
                <a:solidFill>
                  <a:srgbClr val="000000"/>
                </a:solidFill>
                <a:latin typeface="Arial" pitchFamily="-111" charset="0"/>
                <a:ea typeface="ヒラギノ角ゴ Pro W3" pitchFamily="-111" charset="-128"/>
                <a:cs typeface="ヒラギノ角ゴ Pro W3" pitchFamily="-111" charset="-128"/>
              </a:rPr>
              <a:t>•  Unless a special election period applies to you, such as if you move, you’ll have the PDP coverage you’re enrolling in today for all of 2014. Is that clear?</a:t>
            </a:r>
          </a:p>
          <a:p>
            <a:pPr>
              <a:spcBef>
                <a:spcPct val="0"/>
              </a:spcBef>
              <a:spcAft>
                <a:spcPts val="612"/>
              </a:spcAft>
            </a:pPr>
            <a:endParaRPr lang="en-US" i="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Now let’s talk about how you get prescription drug coverage. </a:t>
            </a: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Again, the choice is yours. The best thing to do is for you to match your particular prescription drug needs to the choices available to you. </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Read the page. Discuss, answer any questions.</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This chart contains words and numbers that are unfamiliar to most people. It represents what CMS calls its benchmark drug benefit. In order for CMS to approve a drug plan, it has to be at least this good.</a:t>
            </a: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The chart is telling you that if you select a stand-alone PDP or even a Medicare Advantage plan with drug coverage, you have the confidence of knowing that the drug benefit in your plan is at least as good as the benchmark and how the benchmark coverage works. There shouldn’t be surprises for you later on. The drug benefit has been reviewed and approved by CMS.</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You’ll see that the benefit has four phases. You’ll move from one level to the next based on drug costs and your spending. I’ll explain these in more detail when we go through your Humana drug plan benefits. </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I’ll show you how the Humana drug benefit matches and may even exceed the benchmark benefit.</a:t>
            </a: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endParaRPr lang="en-US" i="0" dirty="0" smtClean="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rPr>
              <a:t>So we’ve covered the basics about how and when to get prescription drug coverage. Now let’s take a look at the prescription drug plans available from Humana for 2014.</a:t>
            </a:r>
          </a:p>
        </p:txBody>
      </p:sp>
      <p:sp>
        <p:nvSpPr>
          <p:cNvPr id="4" name="Slide Number Placeholder 3"/>
          <p:cNvSpPr>
            <a:spLocks noGrp="1"/>
          </p:cNvSpPr>
          <p:nvPr>
            <p:ph type="sldNum" sz="quarter" idx="10"/>
          </p:nvPr>
        </p:nvSpPr>
        <p:spPr/>
        <p:txBody>
          <a:bodyPr/>
          <a:lstStyle/>
          <a:p>
            <a:fld id="{EAC97B56-AFDD-CA46-9587-051FF648EB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0" dirty="0" smtClean="0">
                <a:solidFill>
                  <a:srgbClr val="1A1812"/>
                </a:solidFill>
                <a:latin typeface="Arial" pitchFamily="-111" charset="0"/>
                <a:ea typeface="ヒラギノ角ゴ Pro W3" pitchFamily="-111" charset="-128"/>
                <a:cs typeface="ヒラギノ角ゴ Pro W3" pitchFamily="-111" charset="-128"/>
                <a:sym typeface="Wingdings" pitchFamily="-111" charset="2"/>
              </a:rPr>
              <a:t>I’m here to help you understand, based on your needs, the Prescription Drug Plan that may be right for you. Let’s discuss the options.</a:t>
            </a:r>
          </a:p>
        </p:txBody>
      </p:sp>
      <p:sp>
        <p:nvSpPr>
          <p:cNvPr id="4" name="Slide Number Placeholder 3"/>
          <p:cNvSpPr>
            <a:spLocks noGrp="1"/>
          </p:cNvSpPr>
          <p:nvPr>
            <p:ph type="sldNum" sz="quarter" idx="10"/>
          </p:nvPr>
        </p:nvSpPr>
        <p:spPr/>
        <p:txBody>
          <a:bodyPr/>
          <a:lstStyle/>
          <a:p>
            <a:fld id="{EAC97B56-AFDD-CA46-9587-051FF648EB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rgbClr val="1A1812"/>
                </a:solidFill>
                <a:latin typeface="Arial"/>
                <a:ea typeface="ヒラギノ角ゴ Pro W3" pitchFamily="-111" charset="-128"/>
                <a:cs typeface="Arial"/>
              </a:rPr>
              <a:t>With Humana </a:t>
            </a:r>
            <a:r>
              <a:rPr lang="en-US" dirty="0" err="1" smtClean="0">
                <a:solidFill>
                  <a:srgbClr val="1A1812"/>
                </a:solidFill>
                <a:latin typeface="Arial"/>
                <a:ea typeface="ヒラギノ角ゴ Pro W3" pitchFamily="-111" charset="-128"/>
                <a:cs typeface="Arial"/>
              </a:rPr>
              <a:t>Walmart</a:t>
            </a:r>
            <a:r>
              <a:rPr lang="en-US" dirty="0" smtClean="0">
                <a:solidFill>
                  <a:srgbClr val="1A1812"/>
                </a:solidFill>
                <a:latin typeface="Arial"/>
                <a:ea typeface="ヒラギノ角ゴ Pro W3" pitchFamily="-111" charset="-128"/>
                <a:cs typeface="Arial"/>
              </a:rPr>
              <a:t>-Preferred Plans, you get possible cost savings, convenience, and confidence in knowing your prescription plan</a:t>
            </a:r>
          </a:p>
          <a:p>
            <a:pPr eaLnBrk="1" hangingPunct="1">
              <a:spcBef>
                <a:spcPct val="0"/>
              </a:spcBef>
            </a:pPr>
            <a:r>
              <a:rPr lang="en-US" dirty="0" smtClean="0">
                <a:solidFill>
                  <a:srgbClr val="1A1812"/>
                </a:solidFill>
                <a:latin typeface="Arial"/>
                <a:ea typeface="ヒラギノ角ゴ Pro W3" pitchFamily="-111" charset="-128"/>
                <a:cs typeface="Arial"/>
              </a:rPr>
              <a:t>is backed by two of the nation’s most experienced companies.</a:t>
            </a:r>
          </a:p>
          <a:p>
            <a:pPr eaLnBrk="1" hangingPunct="1">
              <a:spcBef>
                <a:spcPct val="0"/>
              </a:spcBef>
            </a:pPr>
            <a:endParaRPr lang="en-US" dirty="0" smtClean="0">
              <a:solidFill>
                <a:srgbClr val="1A1812"/>
              </a:solidFill>
              <a:latin typeface="Arial"/>
              <a:ea typeface="ヒラギノ角ゴ Pro W3" pitchFamily="-111" charset="-128"/>
              <a:cs typeface="Arial"/>
            </a:endParaRPr>
          </a:p>
          <a:p>
            <a:pPr eaLnBrk="1" hangingPunct="1">
              <a:spcBef>
                <a:spcPct val="0"/>
              </a:spcBef>
            </a:pPr>
            <a:endParaRPr lang="en-US" dirty="0" smtClean="0">
              <a:solidFill>
                <a:srgbClr val="1A1812"/>
              </a:solidFill>
              <a:latin typeface="Arial"/>
              <a:ea typeface="ヒラギノ角ゴ Pro W3" pitchFamily="-111" charset="-128"/>
              <a:cs typeface="Arial"/>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23725-0261-1A49-BA2E-44B4C4A2D7D6}" type="datetime1">
              <a:rPr lang="en-US"/>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63A8B-E268-8041-82CE-B89EACAA2B01}" type="slidenum">
              <a:rPr lang="en-US" smtClean="0"/>
              <a:pPr/>
              <a:t>‹#›</a:t>
            </a:fld>
            <a:endParaRPr lang="en-US"/>
          </a:p>
        </p:txBody>
      </p:sp>
    </p:spTree>
    <p:extLst>
      <p:ext uri="{BB962C8B-B14F-4D97-AF65-F5344CB8AC3E}">
        <p14:creationId xmlns:p14="http://schemas.microsoft.com/office/powerpoint/2010/main" xmlns="" val="180355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0801" y="0"/>
            <a:ext cx="8976386" cy="1677406"/>
          </a:xfrm>
          <a:prstGeom prst="rect">
            <a:avLst/>
          </a:prstGeom>
        </p:spPr>
      </p:pic>
      <p:sp>
        <p:nvSpPr>
          <p:cNvPr id="2" name="Title 1"/>
          <p:cNvSpPr>
            <a:spLocks noGrp="1"/>
          </p:cNvSpPr>
          <p:nvPr>
            <p:ph type="title"/>
          </p:nvPr>
        </p:nvSpPr>
        <p:spPr>
          <a:xfrm>
            <a:off x="596900" y="657574"/>
            <a:ext cx="7899652" cy="765873"/>
          </a:xfrm>
        </p:spPr>
        <p:txBody>
          <a:bodyPr>
            <a:normAutofit/>
          </a:bodyPr>
          <a:lstStyle>
            <a:lvl1pPr algn="l">
              <a:defRPr sz="2400" strike="noStrike">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25425" y="6491822"/>
            <a:ext cx="2133600" cy="365125"/>
          </a:xfrm>
        </p:spPr>
        <p:txBody>
          <a:bodyPr/>
          <a:lstStyle/>
          <a:p>
            <a:fld id="{0A063A8B-E268-8041-82CE-B89EACAA2B01}" type="slidenum">
              <a:rPr lang="en-US" smtClean="0"/>
              <a:pPr/>
              <a:t>‹#›</a:t>
            </a:fld>
            <a:endParaRPr lang="en-US"/>
          </a:p>
        </p:txBody>
      </p:sp>
      <p:sp>
        <p:nvSpPr>
          <p:cNvPr id="8" name="Text Placeholder 9"/>
          <p:cNvSpPr>
            <a:spLocks noGrp="1"/>
          </p:cNvSpPr>
          <p:nvPr>
            <p:ph type="body" sz="quarter" idx="13"/>
          </p:nvPr>
        </p:nvSpPr>
        <p:spPr>
          <a:xfrm>
            <a:off x="457200" y="1892300"/>
            <a:ext cx="8176945" cy="4064034"/>
          </a:xfrm>
          <a:prstGeom prst="rect">
            <a:avLst/>
          </a:prstGeom>
        </p:spPr>
        <p:txBody>
          <a:bodyPr/>
          <a:lstStyle>
            <a:lvl1pPr marL="225425" indent="-225425">
              <a:buClr>
                <a:schemeClr val="tx1"/>
              </a:buClr>
              <a:buNone/>
              <a:defRPr sz="2000" b="1">
                <a:solidFill>
                  <a:srgbClr val="AA005F"/>
                </a:solidFill>
                <a:latin typeface="+mn-lt"/>
              </a:defRPr>
            </a:lvl1pPr>
            <a:lvl2pPr marL="233363" indent="-225425">
              <a:buClr>
                <a:schemeClr val="tx1"/>
              </a:buClr>
              <a:buFont typeface="Arial" pitchFamily="34" charset="0"/>
              <a:buChar char="•"/>
              <a:defRPr sz="1600" b="0">
                <a:latin typeface="+mn-lt"/>
              </a:defRPr>
            </a:lvl2pPr>
            <a:lvl3pPr marL="457200" indent="-223838">
              <a:buClr>
                <a:schemeClr val="accent2"/>
              </a:buClr>
              <a:buFont typeface="Calibri" pitchFamily="34" charset="0"/>
              <a:buChar char="–"/>
              <a:defRPr sz="1400" b="0">
                <a:latin typeface="+mn-lt"/>
              </a:defRPr>
            </a:lvl3pPr>
            <a:lvl4pPr marL="692150" indent="-228600">
              <a:buFont typeface="Arial" pitchFamily="34" charset="0"/>
              <a:buChar char="•"/>
              <a:defRPr sz="1400">
                <a:latin typeface="+mn-lt"/>
              </a:defRPr>
            </a:lvl4pPr>
            <a:lvl5pPr marL="692150" indent="-228600">
              <a:buFont typeface="Arial" pitchFamily="34" charset="0"/>
              <a:buChar cha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Rectangle 10"/>
          <p:cNvSpPr/>
          <p:nvPr userDrawn="1"/>
        </p:nvSpPr>
        <p:spPr>
          <a:xfrm>
            <a:off x="7473008" y="6191769"/>
            <a:ext cx="1023544" cy="261610"/>
          </a:xfrm>
          <a:prstGeom prst="rect">
            <a:avLst/>
          </a:prstGeom>
        </p:spPr>
        <p:txBody>
          <a:bodyPr wrap="none">
            <a:spAutoFit/>
          </a:bodyPr>
          <a:lstStyle/>
          <a:p>
            <a:r>
              <a:rPr lang="en-US" sz="1100" dirty="0" err="1">
                <a:solidFill>
                  <a:srgbClr val="AA005F"/>
                </a:solidFill>
                <a:latin typeface="Arial"/>
                <a:cs typeface="Arial"/>
              </a:rPr>
              <a:t>Humana.com</a:t>
            </a:r>
            <a:endParaRPr lang="en-US" sz="1100" dirty="0">
              <a:solidFill>
                <a:srgbClr val="AA005F"/>
              </a:solidFill>
              <a:latin typeface="Arial"/>
              <a:cs typeface="Arial"/>
            </a:endParaRPr>
          </a:p>
        </p:txBody>
      </p:sp>
      <p:pic>
        <p:nvPicPr>
          <p:cNvPr id="3" name="Picture 2" descr="hum_lms_walk_cs_grn.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279534" y="5956334"/>
            <a:ext cx="626256" cy="626256"/>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8221" y="5854172"/>
            <a:ext cx="1797727" cy="785152"/>
          </a:xfrm>
          <a:prstGeom prst="rect">
            <a:avLst/>
          </a:prstGeom>
        </p:spPr>
      </p:pic>
    </p:spTree>
    <p:extLst>
      <p:ext uri="{BB962C8B-B14F-4D97-AF65-F5344CB8AC3E}">
        <p14:creationId xmlns:p14="http://schemas.microsoft.com/office/powerpoint/2010/main" xmlns="" val="154727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481AE-226D-5B4C-892D-E76FDCE95B17}" type="datetime1">
              <a:rPr lang="en-US"/>
              <a:pPr/>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63A8B-E268-8041-82CE-B89EACAA2B01}" type="slidenum">
              <a:rPr lang="en-US" smtClean="0"/>
              <a:pPr/>
              <a:t>‹#›</a:t>
            </a:fld>
            <a:endParaRPr lang="en-US"/>
          </a:p>
        </p:txBody>
      </p:sp>
    </p:spTree>
    <p:extLst>
      <p:ext uri="{BB962C8B-B14F-4D97-AF65-F5344CB8AC3E}">
        <p14:creationId xmlns:p14="http://schemas.microsoft.com/office/powerpoint/2010/main" xmlns="" val="134632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481AE-226D-5B4C-892D-E76FDCE95B17}" type="datetime1">
              <a:rPr lang="en-US"/>
              <a:pPr/>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63A8B-E268-8041-82CE-B89EACAA2B01}"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25425" y="250732"/>
            <a:ext cx="8686795" cy="121855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27013" y="1469282"/>
            <a:ext cx="4030027" cy="1298834"/>
          </a:xfrm>
          <a:prstGeom prst="rect">
            <a:avLst/>
          </a:prstGeom>
        </p:spPr>
      </p:pic>
      <p:sp>
        <p:nvSpPr>
          <p:cNvPr id="10" name="Text Placeholder 2"/>
          <p:cNvSpPr>
            <a:spLocks noGrp="1"/>
          </p:cNvSpPr>
          <p:nvPr>
            <p:ph idx="1"/>
          </p:nvPr>
        </p:nvSpPr>
        <p:spPr>
          <a:xfrm>
            <a:off x="4602480" y="1600201"/>
            <a:ext cx="4084320" cy="3825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8221" y="5854172"/>
            <a:ext cx="1797727" cy="785152"/>
          </a:xfrm>
          <a:prstGeom prst="rect">
            <a:avLst/>
          </a:prstGeom>
        </p:spPr>
      </p:pic>
      <p:sp>
        <p:nvSpPr>
          <p:cNvPr id="13" name="Rectangle 12"/>
          <p:cNvSpPr/>
          <p:nvPr userDrawn="1"/>
        </p:nvSpPr>
        <p:spPr>
          <a:xfrm>
            <a:off x="7473008" y="6191769"/>
            <a:ext cx="1023544" cy="261610"/>
          </a:xfrm>
          <a:prstGeom prst="rect">
            <a:avLst/>
          </a:prstGeom>
        </p:spPr>
        <p:txBody>
          <a:bodyPr wrap="none">
            <a:spAutoFit/>
          </a:bodyPr>
          <a:lstStyle/>
          <a:p>
            <a:r>
              <a:rPr lang="en-US" sz="1100" dirty="0" err="1">
                <a:solidFill>
                  <a:srgbClr val="AA005F"/>
                </a:solidFill>
                <a:latin typeface="Arial"/>
                <a:cs typeface="Arial"/>
              </a:rPr>
              <a:t>Humana.com</a:t>
            </a:r>
            <a:endParaRPr lang="en-US" sz="1100" dirty="0">
              <a:solidFill>
                <a:srgbClr val="AA005F"/>
              </a:solidFill>
              <a:latin typeface="Arial"/>
              <a:cs typeface="Arial"/>
            </a:endParaRPr>
          </a:p>
        </p:txBody>
      </p:sp>
      <p:pic>
        <p:nvPicPr>
          <p:cNvPr id="14" name="Picture 13" descr="hum_lms_walk_cs_grn.eps"/>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8279534" y="5956334"/>
            <a:ext cx="626256" cy="626256"/>
          </a:xfrm>
          <a:prstGeom prst="rect">
            <a:avLst/>
          </a:prstGeom>
        </p:spPr>
      </p:pic>
      <p:sp>
        <p:nvSpPr>
          <p:cNvPr id="15" name="Title 1"/>
          <p:cNvSpPr>
            <a:spLocks noGrp="1"/>
          </p:cNvSpPr>
          <p:nvPr>
            <p:ph type="title" hasCustomPrompt="1"/>
          </p:nvPr>
        </p:nvSpPr>
        <p:spPr>
          <a:xfrm>
            <a:off x="457200" y="274638"/>
            <a:ext cx="8229600" cy="765873"/>
          </a:xfrm>
        </p:spPr>
        <p:txBody>
          <a:bodyPr>
            <a:normAutofit/>
          </a:bodyPr>
          <a:lstStyle>
            <a:lvl1pPr algn="l">
              <a:defRPr sz="2400" strike="noStrike">
                <a:solidFill>
                  <a:schemeClr val="bg1"/>
                </a:solidFill>
              </a:defRPr>
            </a:lvl1pPr>
          </a:lstStyle>
          <a:p>
            <a:r>
              <a:rPr lang="en-US" dirty="0" smtClean="0"/>
              <a:t>Click to edit Master title </a:t>
            </a:r>
            <a:r>
              <a:rPr lang="en-US" dirty="0" err="1" smtClean="0"/>
              <a:t>stylev</a:t>
            </a:r>
            <a:endParaRPr lang="en-US" dirty="0"/>
          </a:p>
        </p:txBody>
      </p:sp>
    </p:spTree>
    <p:extLst>
      <p:ext uri="{BB962C8B-B14F-4D97-AF65-F5344CB8AC3E}">
        <p14:creationId xmlns:p14="http://schemas.microsoft.com/office/powerpoint/2010/main" xmlns="" val="1346326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E750F-ECF3-E24F-8AAD-C2F79E902790}" type="datetime1">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3929" y="649182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0A063A8B-E268-8041-82CE-B89EACAA2B01}" type="slidenum">
              <a:rPr lang="en-US" smtClean="0"/>
              <a:pPr/>
              <a:t>‹#›</a:t>
            </a:fld>
            <a:endParaRPr lang="en-US" dirty="0"/>
          </a:p>
        </p:txBody>
      </p:sp>
    </p:spTree>
    <p:extLst>
      <p:ext uri="{BB962C8B-B14F-4D97-AF65-F5344CB8AC3E}">
        <p14:creationId xmlns:p14="http://schemas.microsoft.com/office/powerpoint/2010/main" xmlns="" val="422500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7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04932"/>
            <a:ext cx="9156697" cy="7075630"/>
          </a:xfrm>
          <a:prstGeom prst="rect">
            <a:avLst/>
          </a:prstGeom>
        </p:spPr>
      </p:pic>
      <p:sp>
        <p:nvSpPr>
          <p:cNvPr id="4" name="Title 28"/>
          <p:cNvSpPr txBox="1">
            <a:spLocks/>
          </p:cNvSpPr>
          <p:nvPr/>
        </p:nvSpPr>
        <p:spPr>
          <a:xfrm>
            <a:off x="546100" y="695674"/>
            <a:ext cx="7899652" cy="13490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dirty="0" smtClean="0">
                <a:solidFill>
                  <a:srgbClr val="FFFFFF"/>
                </a:solidFill>
              </a:rPr>
              <a:t>Humana Prescription</a:t>
            </a:r>
            <a:br>
              <a:rPr lang="en-US" sz="3200" dirty="0" smtClean="0">
                <a:solidFill>
                  <a:srgbClr val="FFFFFF"/>
                </a:solidFill>
              </a:rPr>
            </a:br>
            <a:r>
              <a:rPr lang="en-US" sz="3200" dirty="0" smtClean="0">
                <a:solidFill>
                  <a:srgbClr val="FFFFFF"/>
                </a:solidFill>
              </a:rPr>
              <a:t>Drug Plan</a:t>
            </a:r>
            <a:endParaRPr lang="en-US" sz="3200" dirty="0">
              <a:solidFill>
                <a:srgbClr val="FFFFFF"/>
              </a:solidFill>
            </a:endParaRPr>
          </a:p>
        </p:txBody>
      </p:sp>
      <p:sp>
        <p:nvSpPr>
          <p:cNvPr id="5" name="Title 28"/>
          <p:cNvSpPr txBox="1">
            <a:spLocks/>
          </p:cNvSpPr>
          <p:nvPr/>
        </p:nvSpPr>
        <p:spPr>
          <a:xfrm>
            <a:off x="546100" y="-421926"/>
            <a:ext cx="7899652" cy="13490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1600" dirty="0" smtClean="0">
                <a:solidFill>
                  <a:srgbClr val="FFFFFF"/>
                </a:solidFill>
              </a:rPr>
              <a:t>2014 Presentation</a:t>
            </a:r>
            <a:endParaRPr lang="en-US" sz="1600" dirty="0">
              <a:solidFill>
                <a:srgbClr val="FFFFFF"/>
              </a:solidFill>
            </a:endParaRPr>
          </a:p>
        </p:txBody>
      </p:sp>
      <p:sp>
        <p:nvSpPr>
          <p:cNvPr id="6" name="Title 28"/>
          <p:cNvSpPr txBox="1">
            <a:spLocks/>
          </p:cNvSpPr>
          <p:nvPr/>
        </p:nvSpPr>
        <p:spPr>
          <a:xfrm>
            <a:off x="336550" y="6461474"/>
            <a:ext cx="2667000" cy="3711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1050" smtClean="0">
                <a:solidFill>
                  <a:schemeClr val="tx1">
                    <a:lumMod val="75000"/>
                    <a:lumOff val="25000"/>
                  </a:schemeClr>
                </a:solidFill>
              </a:rPr>
              <a:t>Y0040_SPM_SPRE_PDP_14 Approved</a:t>
            </a:r>
            <a:endParaRPr lang="en-US" sz="1050" dirty="0">
              <a:solidFill>
                <a:schemeClr val="tx1">
                  <a:lumMod val="75000"/>
                  <a:lumOff val="25000"/>
                </a:schemeClr>
              </a:solidFill>
            </a:endParaRPr>
          </a:p>
        </p:txBody>
      </p:sp>
      <p:sp>
        <p:nvSpPr>
          <p:cNvPr id="8" name="Title 28"/>
          <p:cNvSpPr txBox="1">
            <a:spLocks/>
          </p:cNvSpPr>
          <p:nvPr/>
        </p:nvSpPr>
        <p:spPr>
          <a:xfrm>
            <a:off x="7759700" y="6467824"/>
            <a:ext cx="2082800" cy="3711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1050" dirty="0" smtClean="0">
                <a:solidFill>
                  <a:schemeClr val="tx1">
                    <a:lumMod val="75000"/>
                    <a:lumOff val="25000"/>
                  </a:schemeClr>
                </a:solidFill>
              </a:rPr>
              <a:t>GNHH4C1HH_14</a:t>
            </a:r>
            <a:endParaRPr lang="en-US" sz="1050" dirty="0">
              <a:solidFill>
                <a:schemeClr val="tx1">
                  <a:lumMod val="75000"/>
                  <a:lumOff val="25000"/>
                </a:schemeClr>
              </a:solidFill>
            </a:endParaRPr>
          </a:p>
        </p:txBody>
      </p:sp>
    </p:spTree>
    <p:extLst>
      <p:ext uri="{BB962C8B-B14F-4D97-AF65-F5344CB8AC3E}">
        <p14:creationId xmlns:p14="http://schemas.microsoft.com/office/powerpoint/2010/main" xmlns="" val="22223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2800" dirty="0"/>
              <a:t>Get to Know the Coverage Gap</a:t>
            </a:r>
          </a:p>
        </p:txBody>
      </p:sp>
      <p:sp>
        <p:nvSpPr>
          <p:cNvPr id="2" name="Slide Number Placeholder 1"/>
          <p:cNvSpPr>
            <a:spLocks noGrp="1"/>
          </p:cNvSpPr>
          <p:nvPr>
            <p:ph type="sldNum" sz="quarter" idx="12"/>
          </p:nvPr>
        </p:nvSpPr>
        <p:spPr/>
        <p:txBody>
          <a:bodyPr/>
          <a:lstStyle/>
          <a:p>
            <a:fld id="{0A063A8B-E268-8041-82CE-B89EACAA2B01}" type="slidenum">
              <a:rPr lang="en-US" smtClean="0"/>
              <a:pPr/>
              <a:t>10</a:t>
            </a:fld>
            <a:endParaRPr lang="en-US"/>
          </a:p>
        </p:txBody>
      </p:sp>
      <p:sp>
        <p:nvSpPr>
          <p:cNvPr id="34" name="TextBox 33"/>
          <p:cNvSpPr txBox="1"/>
          <p:nvPr/>
        </p:nvSpPr>
        <p:spPr>
          <a:xfrm>
            <a:off x="5537200" y="3068320"/>
            <a:ext cx="184666" cy="369332"/>
          </a:xfrm>
          <a:prstGeom prst="rect">
            <a:avLst/>
          </a:prstGeom>
          <a:noFill/>
        </p:spPr>
        <p:txBody>
          <a:bodyPr wrap="none" rtlCol="0">
            <a:spAutoFit/>
          </a:bodyPr>
          <a:lstStyle/>
          <a:p>
            <a:endParaRPr lang="en-US" dirty="0"/>
          </a:p>
        </p:txBody>
      </p:sp>
      <p:sp>
        <p:nvSpPr>
          <p:cNvPr id="19" name="Rectangle 18"/>
          <p:cNvSpPr/>
          <p:nvPr/>
        </p:nvSpPr>
        <p:spPr>
          <a:xfrm>
            <a:off x="1981586" y="5928957"/>
            <a:ext cx="5536814" cy="523220"/>
          </a:xfrm>
          <a:prstGeom prst="rect">
            <a:avLst/>
          </a:prstGeom>
        </p:spPr>
        <p:txBody>
          <a:bodyPr wrap="square">
            <a:spAutoFit/>
          </a:bodyPr>
          <a:lstStyle/>
          <a:p>
            <a:pPr marL="457200" indent="-273050">
              <a:tabLst>
                <a:tab pos="287338" algn="r"/>
              </a:tabLst>
            </a:pPr>
            <a:r>
              <a:rPr lang="en-US" sz="1400" dirty="0" smtClean="0">
                <a:solidFill>
                  <a:srgbClr val="1A1812"/>
                </a:solidFill>
                <a:ea typeface="Arial" pitchFamily="19" charset="0"/>
                <a:cs typeface="Arial" pitchFamily="19" charset="0"/>
              </a:rPr>
              <a:t>*	</a:t>
            </a:r>
            <a:r>
              <a:rPr lang="en-US" sz="1400" dirty="0">
                <a:solidFill>
                  <a:srgbClr val="1A1812"/>
                </a:solidFill>
                <a:ea typeface="Arial" pitchFamily="19" charset="0"/>
                <a:cs typeface="Arial" pitchFamily="19" charset="0"/>
              </a:rPr>
              <a:t> </a:t>
            </a:r>
            <a:r>
              <a:rPr lang="en-US" sz="1400" dirty="0" smtClean="0">
                <a:solidFill>
                  <a:srgbClr val="1A1812"/>
                </a:solidFill>
                <a:ea typeface="Arial" pitchFamily="19" charset="0"/>
                <a:cs typeface="Arial" pitchFamily="19" charset="0"/>
              </a:rPr>
              <a:t>applies </a:t>
            </a:r>
            <a:r>
              <a:rPr lang="en-US" sz="1400" dirty="0">
                <a:solidFill>
                  <a:srgbClr val="1A1812"/>
                </a:solidFill>
                <a:ea typeface="Arial" pitchFamily="19" charset="0"/>
                <a:cs typeface="Arial" pitchFamily="19" charset="0"/>
              </a:rPr>
              <a:t>only to drugs covered by the selected plan</a:t>
            </a:r>
          </a:p>
          <a:p>
            <a:pPr marL="457200" indent="-273050">
              <a:tabLst>
                <a:tab pos="287338" algn="r"/>
              </a:tabLst>
            </a:pPr>
            <a:r>
              <a:rPr lang="en-US" sz="1400" dirty="0">
                <a:solidFill>
                  <a:srgbClr val="1A1812"/>
                </a:solidFill>
                <a:ea typeface="Arial" pitchFamily="19" charset="0"/>
                <a:cs typeface="Arial" pitchFamily="19" charset="0"/>
              </a:rPr>
              <a:t>**some plans have additional coverage while the member is in the </a:t>
            </a:r>
            <a:r>
              <a:rPr lang="en-US" sz="1400" dirty="0" smtClean="0">
                <a:solidFill>
                  <a:srgbClr val="1A1812"/>
                </a:solidFill>
                <a:ea typeface="Arial" pitchFamily="19" charset="0"/>
                <a:cs typeface="Arial" pitchFamily="19" charset="0"/>
              </a:rPr>
              <a:t>gap.</a:t>
            </a:r>
            <a:endParaRPr lang="en-US" sz="1400" dirty="0">
              <a:solidFill>
                <a:srgbClr val="1A1812"/>
              </a:solidFill>
              <a:ea typeface="Arial" pitchFamily="19" charset="0"/>
              <a:cs typeface="Arial" pitchFamily="19" charset="0"/>
            </a:endParaRPr>
          </a:p>
        </p:txBody>
      </p:sp>
      <p:sp>
        <p:nvSpPr>
          <p:cNvPr id="3" name="TextBox 2"/>
          <p:cNvSpPr txBox="1"/>
          <p:nvPr/>
        </p:nvSpPr>
        <p:spPr>
          <a:xfrm>
            <a:off x="419100" y="1689100"/>
            <a:ext cx="8204200" cy="461665"/>
          </a:xfrm>
          <a:prstGeom prst="rect">
            <a:avLst/>
          </a:prstGeom>
          <a:noFill/>
        </p:spPr>
        <p:txBody>
          <a:bodyPr wrap="square" rtlCol="0">
            <a:spAutoFit/>
          </a:bodyPr>
          <a:lstStyle/>
          <a:p>
            <a:r>
              <a:rPr lang="en-US" baseline="30000" dirty="0"/>
              <a:t>Chances are, you’ve heard of the Medicare prescription drug “coverage gap” - also called the “donut hole.” The coverage gap is the period when you have to pay part of your drug costs- and before additional Medicare coverage kicks in.</a:t>
            </a:r>
          </a:p>
        </p:txBody>
      </p:sp>
      <p:pic>
        <p:nvPicPr>
          <p:cNvPr id="4" name="Picture 3" descr="Image1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2826" y="2146300"/>
            <a:ext cx="8021574" cy="3481893"/>
          </a:xfrm>
          <a:prstGeom prst="rect">
            <a:avLst/>
          </a:prstGeom>
        </p:spPr>
      </p:pic>
    </p:spTree>
    <p:extLst>
      <p:ext uri="{BB962C8B-B14F-4D97-AF65-F5344CB8AC3E}">
        <p14:creationId xmlns:p14="http://schemas.microsoft.com/office/powerpoint/2010/main" xmlns="" val="1757638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800" dirty="0"/>
              <a:t>Humana Prescription Drug Plans</a:t>
            </a:r>
          </a:p>
        </p:txBody>
      </p:sp>
      <p:sp>
        <p:nvSpPr>
          <p:cNvPr id="2" name="Slide Number Placeholder 1"/>
          <p:cNvSpPr>
            <a:spLocks noGrp="1"/>
          </p:cNvSpPr>
          <p:nvPr>
            <p:ph type="sldNum" sz="quarter" idx="12"/>
          </p:nvPr>
        </p:nvSpPr>
        <p:spPr/>
        <p:txBody>
          <a:bodyPr/>
          <a:lstStyle/>
          <a:p>
            <a:fld id="{0A063A8B-E268-8041-82CE-B89EACAA2B01}" type="slidenum">
              <a:rPr lang="en-US" smtClean="0"/>
              <a:pPr/>
              <a:t>11</a:t>
            </a:fld>
            <a:endParaRPr lang="en-US"/>
          </a:p>
        </p:txBody>
      </p:sp>
      <p:sp>
        <p:nvSpPr>
          <p:cNvPr id="34" name="TextBox 33"/>
          <p:cNvSpPr txBox="1"/>
          <p:nvPr/>
        </p:nvSpPr>
        <p:spPr>
          <a:xfrm>
            <a:off x="5537200" y="3068320"/>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60900" y="1698842"/>
            <a:ext cx="3479945" cy="4447958"/>
          </a:xfrm>
          <a:prstGeom prst="rect">
            <a:avLst/>
          </a:prstGeom>
        </p:spPr>
      </p:pic>
      <p:sp>
        <p:nvSpPr>
          <p:cNvPr id="3" name="TextBox 2"/>
          <p:cNvSpPr txBox="1"/>
          <p:nvPr/>
        </p:nvSpPr>
        <p:spPr>
          <a:xfrm>
            <a:off x="596900" y="1698842"/>
            <a:ext cx="4064000" cy="1477328"/>
          </a:xfrm>
          <a:prstGeom prst="rect">
            <a:avLst/>
          </a:prstGeom>
          <a:noFill/>
        </p:spPr>
        <p:txBody>
          <a:bodyPr wrap="square" rtlCol="0">
            <a:spAutoFit/>
          </a:bodyPr>
          <a:lstStyle/>
          <a:p>
            <a:r>
              <a:rPr lang="en-US" dirty="0"/>
              <a:t>The person discussing plan options with you will review the following important documents:</a:t>
            </a:r>
          </a:p>
          <a:p>
            <a:pPr marL="285750" indent="-285750">
              <a:buClr>
                <a:srgbClr val="B30B69"/>
              </a:buClr>
              <a:buFont typeface="Lucida Grande"/>
              <a:buChar char="–"/>
            </a:pPr>
            <a:r>
              <a:rPr lang="en-US" dirty="0" smtClean="0"/>
              <a:t>2014 </a:t>
            </a:r>
            <a:r>
              <a:rPr lang="en-US" dirty="0"/>
              <a:t>Summary of Benefits</a:t>
            </a:r>
          </a:p>
          <a:p>
            <a:pPr marL="285750" indent="-285750">
              <a:buClr>
                <a:srgbClr val="B30B69"/>
              </a:buClr>
              <a:buFont typeface="Lucida Grande"/>
              <a:buChar char="–"/>
            </a:pPr>
            <a:r>
              <a:rPr lang="en-US" dirty="0" smtClean="0"/>
              <a:t>2014 </a:t>
            </a:r>
            <a:r>
              <a:rPr lang="en-US" dirty="0"/>
              <a:t>Prescription Drug Guide</a:t>
            </a:r>
          </a:p>
        </p:txBody>
      </p:sp>
    </p:spTree>
    <p:extLst>
      <p:ext uri="{BB962C8B-B14F-4D97-AF65-F5344CB8AC3E}">
        <p14:creationId xmlns:p14="http://schemas.microsoft.com/office/powerpoint/2010/main" xmlns="" val="370536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900" y="1599290"/>
            <a:ext cx="8140700" cy="3776418"/>
          </a:xfrm>
          <a:prstGeom prst="rect">
            <a:avLst/>
          </a:prstGeom>
        </p:spPr>
        <p:txBody>
          <a:bodyPr wrap="square">
            <a:spAutoFit/>
          </a:bodyPr>
          <a:lstStyle/>
          <a:p>
            <a:pPr marL="0" lvl="1">
              <a:spcAft>
                <a:spcPts val="2000"/>
              </a:spcAft>
              <a:buClr>
                <a:srgbClr val="AA005F"/>
              </a:buClr>
            </a:pPr>
            <a:r>
              <a:rPr lang="en-US" sz="1600" b="1" spc="-10" dirty="0">
                <a:solidFill>
                  <a:srgbClr val="1D5B2D"/>
                </a:solidFill>
              </a:rPr>
              <a:t>If you enroll in one of Humana’s prescription drug plans, you get these services </a:t>
            </a:r>
            <a:r>
              <a:rPr lang="en-US" sz="1600" b="1" spc="-10" dirty="0" smtClean="0">
                <a:solidFill>
                  <a:srgbClr val="1D5B2D"/>
                </a:solidFill>
              </a:rPr>
              <a:t>at </a:t>
            </a:r>
            <a:r>
              <a:rPr lang="en-US" sz="1600" b="1" spc="-10" dirty="0">
                <a:solidFill>
                  <a:srgbClr val="1D5B2D"/>
                </a:solidFill>
              </a:rPr>
              <a:t>no extra cost</a:t>
            </a:r>
            <a:r>
              <a:rPr lang="en-US" sz="1600" b="1" spc="-10" dirty="0" smtClean="0">
                <a:solidFill>
                  <a:srgbClr val="1D5B2D"/>
                </a:solidFill>
              </a:rPr>
              <a:t>:</a:t>
            </a:r>
          </a:p>
          <a:p>
            <a:pPr marL="228600" lvl="1" indent="-228600">
              <a:lnSpc>
                <a:spcPct val="50000"/>
              </a:lnSpc>
              <a:spcAft>
                <a:spcPts val="1400"/>
              </a:spcAft>
              <a:buClr>
                <a:srgbClr val="AA005F"/>
              </a:buClr>
              <a:buFont typeface="Arial" pitchFamily="19" charset="0"/>
              <a:buChar char="•"/>
            </a:pPr>
            <a:r>
              <a:rPr lang="en-US" sz="1600" dirty="0" smtClean="0">
                <a:solidFill>
                  <a:srgbClr val="1A1812"/>
                </a:solidFill>
              </a:rPr>
              <a:t>Mail</a:t>
            </a:r>
            <a:r>
              <a:rPr lang="en-US" sz="1600" dirty="0">
                <a:solidFill>
                  <a:srgbClr val="1A1812"/>
                </a:solidFill>
              </a:rPr>
              <a:t>-order pharmacies, like Humana-owned </a:t>
            </a:r>
            <a:r>
              <a:rPr lang="en-US" sz="1600" dirty="0" err="1">
                <a:solidFill>
                  <a:srgbClr val="1A1812"/>
                </a:solidFill>
              </a:rPr>
              <a:t>RightSource</a:t>
            </a:r>
            <a:r>
              <a:rPr lang="en-US" sz="1600" dirty="0">
                <a:solidFill>
                  <a:srgbClr val="1A1812"/>
                </a:solidFill>
              </a:rPr>
              <a:t>®*</a:t>
            </a:r>
          </a:p>
          <a:p>
            <a:pPr marL="228600" lvl="1" indent="-228600">
              <a:lnSpc>
                <a:spcPct val="50000"/>
              </a:lnSpc>
              <a:spcAft>
                <a:spcPts val="1400"/>
              </a:spcAft>
              <a:buClr>
                <a:srgbClr val="AA005F"/>
              </a:buClr>
              <a:buFont typeface="Arial" pitchFamily="19" charset="0"/>
              <a:buChar char="•"/>
            </a:pPr>
            <a:r>
              <a:rPr lang="en-US" sz="1600" dirty="0" err="1" smtClean="0">
                <a:solidFill>
                  <a:srgbClr val="1A1812"/>
                </a:solidFill>
              </a:rPr>
              <a:t>SmartSummary</a:t>
            </a:r>
            <a:r>
              <a:rPr lang="en-US" sz="1600" dirty="0" smtClean="0">
                <a:solidFill>
                  <a:srgbClr val="1A1812"/>
                </a:solidFill>
              </a:rPr>
              <a:t> </a:t>
            </a:r>
            <a:r>
              <a:rPr lang="en-US" sz="1600" dirty="0">
                <a:solidFill>
                  <a:srgbClr val="1A1812"/>
                </a:solidFill>
              </a:rPr>
              <a:t>Rx® benefit summary</a:t>
            </a:r>
          </a:p>
          <a:p>
            <a:pPr marL="228600" lvl="1" indent="-228600">
              <a:lnSpc>
                <a:spcPct val="50000"/>
              </a:lnSpc>
              <a:spcAft>
                <a:spcPts val="1400"/>
              </a:spcAft>
              <a:buClr>
                <a:srgbClr val="AA005F"/>
              </a:buClr>
              <a:buFont typeface="Arial" pitchFamily="19" charset="0"/>
              <a:buChar char="•"/>
            </a:pPr>
            <a:r>
              <a:rPr lang="en-US" sz="1600" dirty="0" smtClean="0">
                <a:solidFill>
                  <a:srgbClr val="1A1812"/>
                </a:solidFill>
              </a:rPr>
              <a:t>Online </a:t>
            </a:r>
            <a:r>
              <a:rPr lang="en-US" sz="1600" dirty="0">
                <a:solidFill>
                  <a:srgbClr val="1A1812"/>
                </a:solidFill>
              </a:rPr>
              <a:t>tools on </a:t>
            </a:r>
            <a:r>
              <a:rPr lang="en-US" sz="1600" dirty="0" err="1">
                <a:solidFill>
                  <a:srgbClr val="1A1812"/>
                </a:solidFill>
              </a:rPr>
              <a:t>Humana.com</a:t>
            </a:r>
            <a:r>
              <a:rPr lang="en-US" sz="1600" dirty="0">
                <a:solidFill>
                  <a:srgbClr val="1A1812"/>
                </a:solidFill>
              </a:rPr>
              <a:t> and </a:t>
            </a:r>
            <a:r>
              <a:rPr lang="en-US" sz="1600" dirty="0" err="1">
                <a:solidFill>
                  <a:srgbClr val="1A1812"/>
                </a:solidFill>
              </a:rPr>
              <a:t>m.humana.com</a:t>
            </a:r>
            <a:endParaRPr lang="en-US" sz="1600" dirty="0">
              <a:solidFill>
                <a:srgbClr val="1A1812"/>
              </a:solidFill>
            </a:endParaRPr>
          </a:p>
          <a:p>
            <a:pPr marL="228600" lvl="1" indent="-228600">
              <a:lnSpc>
                <a:spcPct val="50000"/>
              </a:lnSpc>
              <a:spcAft>
                <a:spcPts val="1400"/>
              </a:spcAft>
              <a:buClr>
                <a:srgbClr val="AA005F"/>
              </a:buClr>
              <a:buFont typeface="Arial" pitchFamily="19" charset="0"/>
              <a:buChar char="•"/>
            </a:pPr>
            <a:r>
              <a:rPr lang="en-US" sz="1600" dirty="0" smtClean="0">
                <a:solidFill>
                  <a:srgbClr val="1A1812"/>
                </a:solidFill>
              </a:rPr>
              <a:t>Tips </a:t>
            </a:r>
            <a:r>
              <a:rPr lang="en-US" sz="1600" dirty="0">
                <a:solidFill>
                  <a:srgbClr val="1A1812"/>
                </a:solidFill>
              </a:rPr>
              <a:t>by phone through Maximize Your </a:t>
            </a:r>
            <a:r>
              <a:rPr lang="en-US" sz="1600" dirty="0" err="1">
                <a:solidFill>
                  <a:srgbClr val="1A1812"/>
                </a:solidFill>
              </a:rPr>
              <a:t>BenefitSM</a:t>
            </a:r>
            <a:r>
              <a:rPr lang="en-US" sz="1600" dirty="0">
                <a:solidFill>
                  <a:srgbClr val="1A1812"/>
                </a:solidFill>
              </a:rPr>
              <a:t> Rx</a:t>
            </a:r>
          </a:p>
          <a:p>
            <a:pPr marL="0" lvl="1">
              <a:lnSpc>
                <a:spcPct val="80000"/>
              </a:lnSpc>
              <a:spcAft>
                <a:spcPts val="1400"/>
              </a:spcAft>
              <a:buClr>
                <a:srgbClr val="AA005F"/>
              </a:buClr>
            </a:pPr>
            <a:r>
              <a:rPr lang="en-US" b="1" dirty="0">
                <a:solidFill>
                  <a:srgbClr val="1D5B2D"/>
                </a:solidFill>
              </a:rPr>
              <a:t>It’s the extras Humana provides** that make our plans such a great value.</a:t>
            </a:r>
          </a:p>
          <a:p>
            <a:pPr marL="228600" lvl="1" indent="-228600">
              <a:lnSpc>
                <a:spcPct val="50000"/>
              </a:lnSpc>
              <a:spcAft>
                <a:spcPts val="1400"/>
              </a:spcAft>
              <a:buClr>
                <a:srgbClr val="AA005F"/>
              </a:buClr>
              <a:buFont typeface="Arial" pitchFamily="19" charset="0"/>
              <a:buChar char="•"/>
            </a:pPr>
            <a:r>
              <a:rPr lang="en-US" sz="1600" dirty="0" smtClean="0">
                <a:solidFill>
                  <a:srgbClr val="1A1812"/>
                </a:solidFill>
              </a:rPr>
              <a:t>Dental</a:t>
            </a:r>
            <a:r>
              <a:rPr lang="en-US" sz="1600" dirty="0">
                <a:solidFill>
                  <a:srgbClr val="1A1812"/>
                </a:solidFill>
              </a:rPr>
              <a:t>, vision and hearing care </a:t>
            </a:r>
            <a:r>
              <a:rPr lang="en-US" sz="1600" dirty="0" smtClean="0">
                <a:solidFill>
                  <a:srgbClr val="1A1812"/>
                </a:solidFill>
              </a:rPr>
              <a:t>discounts</a:t>
            </a:r>
          </a:p>
          <a:p>
            <a:pPr marL="228600" lvl="1" indent="-228600">
              <a:lnSpc>
                <a:spcPct val="50000"/>
              </a:lnSpc>
              <a:spcAft>
                <a:spcPts val="1400"/>
              </a:spcAft>
              <a:buClr>
                <a:srgbClr val="AA005F"/>
              </a:buClr>
              <a:buFont typeface="Arial" pitchFamily="19" charset="0"/>
              <a:buChar char="•"/>
            </a:pPr>
            <a:r>
              <a:rPr lang="en-US" sz="1600" dirty="0" smtClean="0">
                <a:solidFill>
                  <a:srgbClr val="1A1812"/>
                </a:solidFill>
              </a:rPr>
              <a:t>Prescription </a:t>
            </a:r>
            <a:r>
              <a:rPr lang="en-US" sz="1600" dirty="0">
                <a:solidFill>
                  <a:srgbClr val="1A1812"/>
                </a:solidFill>
              </a:rPr>
              <a:t>discounts</a:t>
            </a:r>
          </a:p>
          <a:p>
            <a:pPr marL="0" lvl="1">
              <a:spcAft>
                <a:spcPts val="800"/>
              </a:spcAft>
              <a:buClr>
                <a:srgbClr val="AA005F"/>
              </a:buClr>
            </a:pPr>
            <a:r>
              <a:rPr lang="en-US" sz="1400" dirty="0" smtClean="0">
                <a:solidFill>
                  <a:srgbClr val="1A1812"/>
                </a:solidFill>
              </a:rPr>
              <a:t>* </a:t>
            </a:r>
            <a:r>
              <a:rPr lang="en-US" sz="1400" dirty="0">
                <a:solidFill>
                  <a:srgbClr val="1A1812"/>
                </a:solidFill>
              </a:rPr>
              <a:t>Other pharmacies are available in our network</a:t>
            </a:r>
          </a:p>
          <a:p>
            <a:pPr marL="0" lvl="1">
              <a:spcAft>
                <a:spcPts val="800"/>
              </a:spcAft>
              <a:buClr>
                <a:srgbClr val="AA005F"/>
              </a:buClr>
            </a:pPr>
            <a:r>
              <a:rPr lang="en-US" sz="1400" dirty="0">
                <a:solidFill>
                  <a:srgbClr val="1A1812"/>
                </a:solidFill>
              </a:rPr>
              <a:t>** The products and services described above are neither offered nor guaranteed under our contract with the Medicare program. In addition, they aren’t subject to the Medicare appeals process. Any disputes regarding these products and services may be subject to the Humana grievance process.</a:t>
            </a:r>
            <a:endParaRPr lang="en-US" sz="1400" baseline="30000" dirty="0" smtClean="0"/>
          </a:p>
        </p:txBody>
      </p:sp>
      <p:sp>
        <p:nvSpPr>
          <p:cNvPr id="14" name="Title 13"/>
          <p:cNvSpPr>
            <a:spLocks noGrp="1"/>
          </p:cNvSpPr>
          <p:nvPr>
            <p:ph type="title"/>
          </p:nvPr>
        </p:nvSpPr>
        <p:spPr/>
        <p:txBody>
          <a:bodyPr>
            <a:normAutofit/>
          </a:bodyPr>
          <a:lstStyle/>
          <a:p>
            <a:r>
              <a:rPr lang="en-US" sz="2800" dirty="0">
                <a:solidFill>
                  <a:srgbClr val="FFFFFF"/>
                </a:solidFill>
              </a:rPr>
              <a:t>Enjoy extra value and possible savings</a:t>
            </a:r>
          </a:p>
        </p:txBody>
      </p:sp>
      <p:sp>
        <p:nvSpPr>
          <p:cNvPr id="2" name="Slide Number Placeholder 1"/>
          <p:cNvSpPr>
            <a:spLocks noGrp="1"/>
          </p:cNvSpPr>
          <p:nvPr>
            <p:ph type="sldNum" sz="quarter" idx="12"/>
          </p:nvPr>
        </p:nvSpPr>
        <p:spPr/>
        <p:txBody>
          <a:bodyPr/>
          <a:lstStyle/>
          <a:p>
            <a:fld id="{0A063A8B-E268-8041-82CE-B89EACAA2B01}" type="slidenum">
              <a:rPr lang="en-US" smtClean="0"/>
              <a:pPr/>
              <a:t>12</a:t>
            </a:fld>
            <a:endParaRPr lang="en-US"/>
          </a:p>
        </p:txBody>
      </p:sp>
    </p:spTree>
    <p:extLst>
      <p:ext uri="{BB962C8B-B14F-4D97-AF65-F5344CB8AC3E}">
        <p14:creationId xmlns:p14="http://schemas.microsoft.com/office/powerpoint/2010/main" xmlns="" val="370536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0841" y="1599290"/>
            <a:ext cx="3944959" cy="4632038"/>
          </a:xfrm>
          <a:prstGeom prst="rect">
            <a:avLst/>
          </a:prstGeom>
        </p:spPr>
        <p:txBody>
          <a:bodyPr wrap="square">
            <a:spAutoFit/>
          </a:bodyPr>
          <a:lstStyle/>
          <a:p>
            <a:pPr indent="-231775">
              <a:spcAft>
                <a:spcPts val="1200"/>
              </a:spcAft>
              <a:buClr>
                <a:srgbClr val="AA005F"/>
              </a:buClr>
            </a:pPr>
            <a:r>
              <a:rPr lang="en-US" sz="1600" b="1" dirty="0">
                <a:solidFill>
                  <a:srgbClr val="1D5B2D"/>
                </a:solidFill>
                <a:ea typeface="ＭＳ Ｐゴシック" pitchFamily="19" charset="-128"/>
                <a:cs typeface="ＭＳ Ｐゴシック" pitchFamily="19" charset="-128"/>
              </a:rPr>
              <a:t>Here’s what happens next:</a:t>
            </a:r>
          </a:p>
          <a:p>
            <a:pPr marL="225425" lvl="1">
              <a:lnSpc>
                <a:spcPct val="50000"/>
              </a:lnSpc>
              <a:spcAft>
                <a:spcPts val="1800"/>
              </a:spcAft>
              <a:buClr>
                <a:srgbClr val="AA005F"/>
              </a:buClr>
            </a:pPr>
            <a:r>
              <a:rPr lang="en-US" sz="1600" dirty="0" smtClean="0">
                <a:solidFill>
                  <a:srgbClr val="1A1812"/>
                </a:solidFill>
              </a:rPr>
              <a:t>	  Complete an application</a:t>
            </a:r>
          </a:p>
          <a:p>
            <a:r>
              <a:rPr lang="en-US" b="1" dirty="0" smtClean="0">
                <a:solidFill>
                  <a:srgbClr val="1D5B2D"/>
                </a:solidFill>
                <a:ea typeface="ＭＳ Ｐゴシック" pitchFamily="19" charset="-128"/>
                <a:cs typeface="ＭＳ Ｐゴシック" pitchFamily="19" charset="-128"/>
              </a:rPr>
              <a:t>In the next two weeks:</a:t>
            </a:r>
          </a:p>
          <a:p>
            <a:pPr marL="457200"/>
            <a:r>
              <a:rPr lang="en-US" sz="1600" dirty="0"/>
              <a:t>Humana processes your application and confirms your eligibility</a:t>
            </a:r>
          </a:p>
          <a:p>
            <a:pPr marL="457200"/>
            <a:endParaRPr lang="en-US" sz="1600" dirty="0"/>
          </a:p>
          <a:p>
            <a:pPr marL="457200"/>
            <a:r>
              <a:rPr lang="en-US" sz="1600" dirty="0"/>
              <a:t>You’ll receive a verification call for each enrollee in the household</a:t>
            </a:r>
          </a:p>
          <a:p>
            <a:pPr marL="457200"/>
            <a:endParaRPr lang="en-US" sz="1600" dirty="0"/>
          </a:p>
          <a:p>
            <a:pPr marL="457200"/>
            <a:r>
              <a:rPr lang="en-US" sz="1600" dirty="0"/>
              <a:t>Medicare confirms your enrollment</a:t>
            </a:r>
          </a:p>
          <a:p>
            <a:pPr marL="457200"/>
            <a:endParaRPr lang="en-US" sz="1600" dirty="0"/>
          </a:p>
          <a:p>
            <a:pPr marL="457200"/>
            <a:r>
              <a:rPr lang="en-US" sz="1600" dirty="0"/>
              <a:t>Receive your Humana member identification (ID) </a:t>
            </a:r>
            <a:r>
              <a:rPr lang="en-US" sz="1600" dirty="0" smtClean="0"/>
              <a:t>card</a:t>
            </a:r>
          </a:p>
          <a:p>
            <a:pPr marL="457200"/>
            <a:endParaRPr lang="en-US" sz="1600" dirty="0" smtClean="0"/>
          </a:p>
          <a:p>
            <a:pPr marL="457200"/>
            <a:r>
              <a:rPr lang="en-US" sz="1600" dirty="0" smtClean="0"/>
              <a:t>Member </a:t>
            </a:r>
            <a:r>
              <a:rPr lang="en-US" sz="1600" dirty="0"/>
              <a:t>Benefit Package arrives</a:t>
            </a:r>
            <a:br>
              <a:rPr lang="en-US" sz="1600" dirty="0"/>
            </a:br>
            <a:r>
              <a:rPr lang="en-US" sz="1600" dirty="0"/>
              <a:t>in your </a:t>
            </a:r>
            <a:r>
              <a:rPr lang="en-US" sz="1600" dirty="0" smtClean="0"/>
              <a:t>mailbox</a:t>
            </a:r>
            <a:endParaRPr lang="en-US" sz="1600" dirty="0"/>
          </a:p>
          <a:p>
            <a:pPr>
              <a:spcAft>
                <a:spcPts val="1800"/>
              </a:spcAft>
            </a:pPr>
            <a:endParaRPr lang="en-US" sz="2000" b="1" dirty="0" smtClean="0">
              <a:solidFill>
                <a:srgbClr val="1D5B2D"/>
              </a:solidFill>
              <a:ea typeface="ＭＳ Ｐゴシック" pitchFamily="19" charset="-128"/>
              <a:cs typeface="ＭＳ Ｐゴシック" pitchFamily="19" charset="-128"/>
            </a:endParaRPr>
          </a:p>
        </p:txBody>
      </p:sp>
      <p:sp>
        <p:nvSpPr>
          <p:cNvPr id="2" name="Slide Number Placeholder 1"/>
          <p:cNvSpPr>
            <a:spLocks noGrp="1"/>
          </p:cNvSpPr>
          <p:nvPr>
            <p:ph type="sldNum" sz="quarter" idx="12"/>
          </p:nvPr>
        </p:nvSpPr>
        <p:spPr/>
        <p:txBody>
          <a:bodyPr/>
          <a:lstStyle/>
          <a:p>
            <a:fld id="{0A063A8B-E268-8041-82CE-B89EACAA2B01}" type="slidenum">
              <a:rPr lang="en-US" smtClean="0"/>
              <a:pPr/>
              <a:t>13</a:t>
            </a:fld>
            <a:endParaRPr lang="en-US" dirty="0"/>
          </a:p>
        </p:txBody>
      </p:sp>
      <p:sp>
        <p:nvSpPr>
          <p:cNvPr id="34" name="TextBox 33"/>
          <p:cNvSpPr txBox="1"/>
          <p:nvPr/>
        </p:nvSpPr>
        <p:spPr>
          <a:xfrm>
            <a:off x="5537200" y="3068320"/>
            <a:ext cx="184666" cy="369332"/>
          </a:xfrm>
          <a:prstGeom prst="rect">
            <a:avLst/>
          </a:prstGeom>
          <a:noFill/>
        </p:spPr>
        <p:txBody>
          <a:bodyPr wrap="none" rtlCol="0">
            <a:spAutoFit/>
          </a:bodyPr>
          <a:lstStyle/>
          <a:p>
            <a:endParaRPr lang="en-US" dirty="0"/>
          </a:p>
        </p:txBody>
      </p:sp>
      <p:pic>
        <p:nvPicPr>
          <p:cNvPr id="11" name="Picture 10" descr="hum_ii_flot_rgb_grn.eps"/>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53232" y="1968499"/>
            <a:ext cx="324667" cy="331033"/>
          </a:xfrm>
          <a:prstGeom prst="rect">
            <a:avLst/>
          </a:prstGeom>
        </p:spPr>
      </p:pic>
      <p:pic>
        <p:nvPicPr>
          <p:cNvPr id="12" name="Picture 11" descr="hum_ii_mail_rgb_grn.eps"/>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11419" y="5388015"/>
            <a:ext cx="407890" cy="326312"/>
          </a:xfrm>
          <a:prstGeom prst="rect">
            <a:avLst/>
          </a:prstGeom>
        </p:spPr>
      </p:pic>
      <p:pic>
        <p:nvPicPr>
          <p:cNvPr id="13" name="Picture 12" descr="hum_ii_clist_rgb_grn.eps"/>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33895" y="2750819"/>
            <a:ext cx="354964" cy="371099"/>
          </a:xfrm>
          <a:prstGeom prst="rect">
            <a:avLst/>
          </a:prstGeom>
        </p:spPr>
      </p:pic>
      <p:pic>
        <p:nvPicPr>
          <p:cNvPr id="15" name="Picture 14" descr="hum_ii_cntct_rgb_grn.eps"/>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17511" y="3473625"/>
            <a:ext cx="380631" cy="388244"/>
          </a:xfrm>
          <a:prstGeom prst="rect">
            <a:avLst/>
          </a:prstGeom>
        </p:spPr>
      </p:pic>
      <p:pic>
        <p:nvPicPr>
          <p:cNvPr id="16" name="Picture 15" descr="hum_ii_good_rgb_grn.eps"/>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88940" y="4091316"/>
            <a:ext cx="385597" cy="323902"/>
          </a:xfrm>
          <a:prstGeom prst="rect">
            <a:avLst/>
          </a:prstGeom>
        </p:spPr>
      </p:pic>
      <p:sp>
        <p:nvSpPr>
          <p:cNvPr id="20" name="Rounded Rectangle 19"/>
          <p:cNvSpPr/>
          <p:nvPr/>
        </p:nvSpPr>
        <p:spPr>
          <a:xfrm>
            <a:off x="614340" y="4757942"/>
            <a:ext cx="403314" cy="239468"/>
          </a:xfrm>
          <a:prstGeom prst="roundRect">
            <a:avLst/>
          </a:prstGeom>
          <a:solidFill>
            <a:srgbClr val="1D5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3" name="Title 2"/>
          <p:cNvSpPr>
            <a:spLocks noGrp="1"/>
          </p:cNvSpPr>
          <p:nvPr>
            <p:ph type="title"/>
          </p:nvPr>
        </p:nvSpPr>
        <p:spPr/>
        <p:txBody>
          <a:bodyPr>
            <a:normAutofit/>
          </a:bodyPr>
          <a:lstStyle/>
          <a:p>
            <a:r>
              <a:rPr lang="en-US" sz="2800" dirty="0"/>
              <a:t>If you choose to enroll with Humana</a:t>
            </a:r>
          </a:p>
        </p:txBody>
      </p:sp>
      <p:sp>
        <p:nvSpPr>
          <p:cNvPr id="5" name="TextBox 4"/>
          <p:cNvSpPr txBox="1"/>
          <p:nvPr/>
        </p:nvSpPr>
        <p:spPr>
          <a:xfrm>
            <a:off x="5129588" y="2390663"/>
            <a:ext cx="3608012" cy="2462213"/>
          </a:xfrm>
          <a:prstGeom prst="rect">
            <a:avLst/>
          </a:prstGeom>
          <a:noFill/>
        </p:spPr>
        <p:txBody>
          <a:bodyPr wrap="square" rtlCol="0">
            <a:spAutoFit/>
          </a:bodyPr>
          <a:lstStyle/>
          <a:p>
            <a:r>
              <a:rPr lang="en-US" b="1" dirty="0">
                <a:solidFill>
                  <a:srgbClr val="1D5B2D"/>
                </a:solidFill>
              </a:rPr>
              <a:t>In the months to come</a:t>
            </a:r>
            <a:r>
              <a:rPr lang="en-US" b="1" dirty="0" smtClean="0">
                <a:solidFill>
                  <a:srgbClr val="1D5B2D"/>
                </a:solidFill>
              </a:rPr>
              <a:t>:</a:t>
            </a:r>
          </a:p>
          <a:p>
            <a:pPr marL="457200"/>
            <a:r>
              <a:rPr lang="en-US" sz="1600" dirty="0" smtClean="0"/>
              <a:t>Your </a:t>
            </a:r>
            <a:r>
              <a:rPr lang="en-US" sz="1600" dirty="0"/>
              <a:t>Humana agent calls </a:t>
            </a:r>
            <a:r>
              <a:rPr lang="en-US" sz="1600" dirty="0" smtClean="0"/>
              <a:t>you</a:t>
            </a:r>
          </a:p>
          <a:p>
            <a:pPr marL="457200"/>
            <a:endParaRPr lang="en-US" sz="1600" dirty="0"/>
          </a:p>
          <a:p>
            <a:pPr marL="457200"/>
            <a:r>
              <a:rPr lang="en-US" sz="1600" dirty="0"/>
              <a:t>You’ll receive your Evidence of Coverage</a:t>
            </a:r>
          </a:p>
          <a:p>
            <a:endParaRPr lang="en-US" b="1" dirty="0">
              <a:solidFill>
                <a:srgbClr val="1D5B2D"/>
              </a:solidFill>
            </a:endParaRPr>
          </a:p>
          <a:p>
            <a:endParaRPr lang="en-US" dirty="0"/>
          </a:p>
          <a:p>
            <a:endParaRPr lang="en-US" dirty="0"/>
          </a:p>
          <a:p>
            <a:endParaRPr lang="en-US" dirty="0"/>
          </a:p>
        </p:txBody>
      </p:sp>
      <p:pic>
        <p:nvPicPr>
          <p:cNvPr id="17" name="Picture 16" descr="hum_ii_mail_rgb_grn.eps"/>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180855" y="3313481"/>
            <a:ext cx="407890" cy="326312"/>
          </a:xfrm>
          <a:prstGeom prst="rect">
            <a:avLst/>
          </a:prstGeom>
        </p:spPr>
      </p:pic>
      <p:pic>
        <p:nvPicPr>
          <p:cNvPr id="18" name="Picture 17" descr="hum_ii_cntct_rgb_grn.eps"/>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180855" y="2776571"/>
            <a:ext cx="380631" cy="388244"/>
          </a:xfrm>
          <a:prstGeom prst="rect">
            <a:avLst/>
          </a:prstGeom>
        </p:spPr>
      </p:pic>
    </p:spTree>
    <p:extLst>
      <p:ext uri="{BB962C8B-B14F-4D97-AF65-F5344CB8AC3E}">
        <p14:creationId xmlns:p14="http://schemas.microsoft.com/office/powerpoint/2010/main" xmlns="" val="370536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sz="2800" dirty="0"/>
              <a:t>How to get drug coverage</a:t>
            </a:r>
          </a:p>
        </p:txBody>
      </p:sp>
      <p:sp>
        <p:nvSpPr>
          <p:cNvPr id="2" name="Slide Number Placeholder 1"/>
          <p:cNvSpPr>
            <a:spLocks noGrp="1"/>
          </p:cNvSpPr>
          <p:nvPr>
            <p:ph type="sldNum" sz="quarter" idx="12"/>
          </p:nvPr>
        </p:nvSpPr>
        <p:spPr/>
        <p:txBody>
          <a:bodyPr/>
          <a:lstStyle/>
          <a:p>
            <a:fld id="{0A063A8B-E268-8041-82CE-B89EACAA2B01}" type="slidenum">
              <a:rPr lang="en-US" smtClean="0"/>
              <a:pPr/>
              <a:t>14</a:t>
            </a:fld>
            <a:endParaRPr lang="en-US"/>
          </a:p>
        </p:txBody>
      </p:sp>
      <p:sp>
        <p:nvSpPr>
          <p:cNvPr id="10" name="Rectangle 9"/>
          <p:cNvSpPr/>
          <p:nvPr/>
        </p:nvSpPr>
        <p:spPr>
          <a:xfrm>
            <a:off x="431800" y="1600199"/>
            <a:ext cx="8166100" cy="4311950"/>
          </a:xfrm>
          <a:prstGeom prst="rect">
            <a:avLst/>
          </a:prstGeom>
        </p:spPr>
        <p:txBody>
          <a:bodyPr wrap="square">
            <a:spAutoFit/>
          </a:bodyPr>
          <a:lstStyle/>
          <a:p>
            <a:pPr marL="0" lvl="1">
              <a:lnSpc>
                <a:spcPct val="90000"/>
              </a:lnSpc>
              <a:spcAft>
                <a:spcPts val="400"/>
              </a:spcAft>
              <a:buClr>
                <a:srgbClr val="AA005F"/>
              </a:buClr>
            </a:pPr>
            <a:r>
              <a:rPr lang="en-US" b="1" dirty="0">
                <a:solidFill>
                  <a:srgbClr val="B30B69"/>
                </a:solidFill>
                <a:cs typeface="Calibri"/>
              </a:rPr>
              <a:t>Warning! </a:t>
            </a:r>
          </a:p>
          <a:p>
            <a:pPr marL="0" lvl="1">
              <a:spcAft>
                <a:spcPts val="1000"/>
              </a:spcAft>
              <a:buClr>
                <a:srgbClr val="AA005F"/>
              </a:buClr>
            </a:pPr>
            <a:r>
              <a:rPr lang="en-US" sz="1600" dirty="0">
                <a:solidFill>
                  <a:srgbClr val="1A1812"/>
                </a:solidFill>
                <a:cs typeface="Calibri"/>
              </a:rPr>
              <a:t>If you’re enrolled in a Medicare Advantage (MA) plan with prescription drug coverage and then </a:t>
            </a:r>
            <a:r>
              <a:rPr lang="en-US" sz="1600" dirty="0" smtClean="0">
                <a:solidFill>
                  <a:srgbClr val="1A1812"/>
                </a:solidFill>
                <a:cs typeface="Calibri"/>
              </a:rPr>
              <a:t>enroll in </a:t>
            </a:r>
            <a:r>
              <a:rPr lang="en-US" sz="1600" dirty="0">
                <a:solidFill>
                  <a:srgbClr val="1A1812"/>
                </a:solidFill>
                <a:cs typeface="Calibri"/>
              </a:rPr>
              <a:t>a stand-alone PDP, you’ll automatically be </a:t>
            </a:r>
            <a:r>
              <a:rPr lang="en-US" sz="1600" dirty="0" err="1">
                <a:solidFill>
                  <a:srgbClr val="1A1812"/>
                </a:solidFill>
                <a:cs typeface="Calibri"/>
              </a:rPr>
              <a:t>disenrolled</a:t>
            </a:r>
            <a:r>
              <a:rPr lang="en-US" sz="1600" dirty="0">
                <a:solidFill>
                  <a:srgbClr val="1A1812"/>
                </a:solidFill>
                <a:cs typeface="Calibri"/>
              </a:rPr>
              <a:t> from your MA plan. </a:t>
            </a:r>
          </a:p>
          <a:p>
            <a:pPr marL="0" lvl="1">
              <a:spcAft>
                <a:spcPts val="400"/>
              </a:spcAft>
              <a:buClr>
                <a:srgbClr val="AA005F"/>
              </a:buClr>
            </a:pPr>
            <a:r>
              <a:rPr lang="en-US" sz="1600" dirty="0">
                <a:solidFill>
                  <a:srgbClr val="1A1812"/>
                </a:solidFill>
                <a:cs typeface="Calibri"/>
              </a:rPr>
              <a:t>This is the case unless you have a:</a:t>
            </a:r>
          </a:p>
          <a:p>
            <a:pPr marL="285750" lvl="1" indent="-285750">
              <a:spcAft>
                <a:spcPts val="400"/>
              </a:spcAft>
              <a:buClr>
                <a:srgbClr val="AA005F"/>
              </a:buClr>
              <a:buFont typeface="Lucida Grande"/>
              <a:buChar char="–"/>
            </a:pPr>
            <a:r>
              <a:rPr lang="en-US" sz="1600" dirty="0" smtClean="0">
                <a:solidFill>
                  <a:srgbClr val="1A1812"/>
                </a:solidFill>
                <a:cs typeface="Calibri"/>
              </a:rPr>
              <a:t>Private</a:t>
            </a:r>
            <a:r>
              <a:rPr lang="en-US" sz="1600" dirty="0">
                <a:solidFill>
                  <a:srgbClr val="1A1812"/>
                </a:solidFill>
                <a:cs typeface="Calibri"/>
              </a:rPr>
              <a:t>-Fee-for-Service (PFFS) plan with no prescription drug coverage  </a:t>
            </a:r>
          </a:p>
          <a:p>
            <a:pPr marL="285750" lvl="1" indent="-285750">
              <a:spcAft>
                <a:spcPts val="400"/>
              </a:spcAft>
              <a:buClr>
                <a:srgbClr val="AA005F"/>
              </a:buClr>
              <a:buFont typeface="Lucida Grande"/>
              <a:buChar char="–"/>
            </a:pPr>
            <a:r>
              <a:rPr lang="en-US" sz="1600" dirty="0" smtClean="0">
                <a:solidFill>
                  <a:srgbClr val="1A1812"/>
                </a:solidFill>
                <a:cs typeface="Calibri"/>
              </a:rPr>
              <a:t>Medical </a:t>
            </a:r>
            <a:r>
              <a:rPr lang="en-US" sz="1600" dirty="0">
                <a:solidFill>
                  <a:srgbClr val="1A1812"/>
                </a:solidFill>
                <a:cs typeface="Calibri"/>
              </a:rPr>
              <a:t>Savings Account MA plan</a:t>
            </a:r>
          </a:p>
          <a:p>
            <a:pPr marL="285750" lvl="1" indent="-285750">
              <a:spcAft>
                <a:spcPts val="400"/>
              </a:spcAft>
              <a:buClr>
                <a:srgbClr val="AA005F"/>
              </a:buClr>
              <a:buFont typeface="Lucida Grande"/>
              <a:buChar char="–"/>
            </a:pPr>
            <a:r>
              <a:rPr lang="en-US" sz="1600" dirty="0" smtClean="0">
                <a:solidFill>
                  <a:srgbClr val="1A1812"/>
                </a:solidFill>
                <a:cs typeface="Calibri"/>
              </a:rPr>
              <a:t>1876 </a:t>
            </a:r>
            <a:r>
              <a:rPr lang="en-US" sz="1600" dirty="0">
                <a:solidFill>
                  <a:srgbClr val="1A1812"/>
                </a:solidFill>
                <a:cs typeface="Calibri"/>
              </a:rPr>
              <a:t>Cost Plan</a:t>
            </a:r>
          </a:p>
          <a:p>
            <a:pPr marL="0" lvl="1">
              <a:spcAft>
                <a:spcPts val="1000"/>
              </a:spcAft>
              <a:buClr>
                <a:srgbClr val="AA005F"/>
              </a:buClr>
            </a:pPr>
            <a:r>
              <a:rPr lang="en-US" sz="1600" b="1" dirty="0">
                <a:solidFill>
                  <a:srgbClr val="B30B69"/>
                </a:solidFill>
                <a:cs typeface="Calibri"/>
              </a:rPr>
              <a:t>Wonder if you can afford your prescription medicines? </a:t>
            </a:r>
            <a:r>
              <a:rPr lang="en-US" sz="1600" dirty="0">
                <a:solidFill>
                  <a:srgbClr val="1A1812"/>
                </a:solidFill>
                <a:cs typeface="Calibri"/>
              </a:rPr>
              <a:t>You may qualify for money the federal government has set aside to help people with their drug expenses:</a:t>
            </a:r>
          </a:p>
          <a:p>
            <a:pPr marL="285750" lvl="1" indent="-285750">
              <a:spcAft>
                <a:spcPts val="1000"/>
              </a:spcAft>
              <a:buClr>
                <a:srgbClr val="AA005F"/>
              </a:buClr>
              <a:buFont typeface="Lucida Grande"/>
              <a:buChar char="–"/>
            </a:pPr>
            <a:r>
              <a:rPr lang="en-US" sz="1600" dirty="0" smtClean="0">
                <a:solidFill>
                  <a:srgbClr val="1A1812"/>
                </a:solidFill>
                <a:cs typeface="Calibri"/>
              </a:rPr>
              <a:t>1</a:t>
            </a:r>
            <a:r>
              <a:rPr lang="en-US" sz="1600" dirty="0">
                <a:solidFill>
                  <a:srgbClr val="1A1812"/>
                </a:solidFill>
                <a:cs typeface="Calibri"/>
              </a:rPr>
              <a:t>-800-MEDICARE (1-800-633-4227). TTY users call 1-877-486-2048, 24 hours a day, </a:t>
            </a:r>
            <a:r>
              <a:rPr lang="en-US" sz="1600" dirty="0" smtClean="0">
                <a:solidFill>
                  <a:srgbClr val="1A1812"/>
                </a:solidFill>
                <a:cs typeface="Calibri"/>
              </a:rPr>
              <a:t>seven </a:t>
            </a:r>
            <a:r>
              <a:rPr lang="en-US" sz="1600" dirty="0">
                <a:solidFill>
                  <a:srgbClr val="1A1812"/>
                </a:solidFill>
                <a:cs typeface="Calibri"/>
              </a:rPr>
              <a:t>days a week</a:t>
            </a:r>
          </a:p>
          <a:p>
            <a:pPr marL="285750" lvl="1" indent="-285750">
              <a:spcAft>
                <a:spcPts val="1000"/>
              </a:spcAft>
              <a:buClr>
                <a:srgbClr val="AA005F"/>
              </a:buClr>
              <a:buFont typeface="Lucida Grande"/>
              <a:buChar char="–"/>
            </a:pPr>
            <a:r>
              <a:rPr lang="en-US" sz="1600" dirty="0" smtClean="0">
                <a:solidFill>
                  <a:srgbClr val="1A1812"/>
                </a:solidFill>
                <a:cs typeface="Calibri"/>
              </a:rPr>
              <a:t>The </a:t>
            </a:r>
            <a:r>
              <a:rPr lang="en-US" sz="1600" dirty="0">
                <a:solidFill>
                  <a:srgbClr val="1A1812"/>
                </a:solidFill>
                <a:cs typeface="Calibri"/>
              </a:rPr>
              <a:t>Social Security office at 1-800-772-1213. TTY users should call 1-800-325-0778, </a:t>
            </a:r>
            <a:r>
              <a:rPr lang="en-US" sz="1600" dirty="0" smtClean="0">
                <a:solidFill>
                  <a:srgbClr val="1A1812"/>
                </a:solidFill>
                <a:cs typeface="Calibri"/>
              </a:rPr>
              <a:t/>
            </a:r>
            <a:br>
              <a:rPr lang="en-US" sz="1600" dirty="0" smtClean="0">
                <a:solidFill>
                  <a:srgbClr val="1A1812"/>
                </a:solidFill>
                <a:cs typeface="Calibri"/>
              </a:rPr>
            </a:br>
            <a:r>
              <a:rPr lang="en-US" sz="1600" dirty="0" smtClean="0">
                <a:solidFill>
                  <a:srgbClr val="1A1812"/>
                </a:solidFill>
                <a:cs typeface="Calibri"/>
              </a:rPr>
              <a:t>Monday </a:t>
            </a:r>
            <a:r>
              <a:rPr lang="en-US" sz="1600" dirty="0">
                <a:solidFill>
                  <a:srgbClr val="1A1812"/>
                </a:solidFill>
                <a:cs typeface="Calibri"/>
              </a:rPr>
              <a:t>– Friday, 7 a.m. – 7 p.m. </a:t>
            </a:r>
          </a:p>
          <a:p>
            <a:pPr marL="285750" lvl="1" indent="-285750">
              <a:spcAft>
                <a:spcPts val="1000"/>
              </a:spcAft>
              <a:buClr>
                <a:srgbClr val="AA005F"/>
              </a:buClr>
              <a:buFont typeface="Lucida Grande"/>
              <a:buChar char="–"/>
            </a:pPr>
            <a:r>
              <a:rPr lang="en-US" sz="1600" dirty="0" smtClean="0">
                <a:solidFill>
                  <a:srgbClr val="1A1812"/>
                </a:solidFill>
                <a:cs typeface="Calibri"/>
              </a:rPr>
              <a:t>Your </a:t>
            </a:r>
            <a:r>
              <a:rPr lang="en-US" sz="1600" dirty="0">
                <a:solidFill>
                  <a:srgbClr val="1A1812"/>
                </a:solidFill>
                <a:cs typeface="Calibri"/>
              </a:rPr>
              <a:t>state Medicaid office</a:t>
            </a:r>
          </a:p>
        </p:txBody>
      </p:sp>
    </p:spTree>
    <p:extLst>
      <p:ext uri="{BB962C8B-B14F-4D97-AF65-F5344CB8AC3E}">
        <p14:creationId xmlns:p14="http://schemas.microsoft.com/office/powerpoint/2010/main" xmlns="" val="2152211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018" y="1599290"/>
            <a:ext cx="4254882" cy="2764859"/>
          </a:xfrm>
          <a:prstGeom prst="rect">
            <a:avLst/>
          </a:prstGeom>
        </p:spPr>
        <p:txBody>
          <a:bodyPr wrap="square">
            <a:spAutoFit/>
          </a:bodyPr>
          <a:lstStyle/>
          <a:p>
            <a:pPr marL="0" lvl="1">
              <a:spcAft>
                <a:spcPts val="1000"/>
              </a:spcAft>
              <a:buClr>
                <a:srgbClr val="AA005F"/>
              </a:buClr>
            </a:pPr>
            <a:r>
              <a:rPr lang="en-US" b="1" dirty="0" smtClean="0">
                <a:solidFill>
                  <a:srgbClr val="1D5B2D"/>
                </a:solidFill>
              </a:rPr>
              <a:t>Thanks </a:t>
            </a:r>
            <a:r>
              <a:rPr lang="en-US" b="1" dirty="0">
                <a:solidFill>
                  <a:srgbClr val="1D5B2D"/>
                </a:solidFill>
              </a:rPr>
              <a:t>for your time and attention. </a:t>
            </a:r>
          </a:p>
          <a:p>
            <a:pPr marL="0" lvl="1">
              <a:spcAft>
                <a:spcPts val="1000"/>
              </a:spcAft>
              <a:buClr>
                <a:srgbClr val="AA005F"/>
              </a:buClr>
            </a:pPr>
            <a:r>
              <a:rPr lang="en-US" b="1" dirty="0" smtClean="0">
                <a:solidFill>
                  <a:srgbClr val="1D5B2D"/>
                </a:solidFill>
              </a:rPr>
              <a:t>Where </a:t>
            </a:r>
            <a:r>
              <a:rPr lang="en-US" b="1" dirty="0">
                <a:solidFill>
                  <a:srgbClr val="1D5B2D"/>
                </a:solidFill>
              </a:rPr>
              <a:t>to find information:</a:t>
            </a:r>
          </a:p>
          <a:p>
            <a:pPr marL="285750" lvl="1" indent="-285750">
              <a:spcAft>
                <a:spcPts val="1000"/>
              </a:spcAft>
              <a:buClr>
                <a:srgbClr val="AA005F"/>
              </a:buClr>
              <a:buFont typeface="Arial"/>
              <a:buChar char="•"/>
            </a:pPr>
            <a:r>
              <a:rPr lang="en-US" sz="1600" dirty="0" smtClean="0">
                <a:solidFill>
                  <a:srgbClr val="000000"/>
                </a:solidFill>
              </a:rPr>
              <a:t>“</a:t>
            </a:r>
            <a:r>
              <a:rPr lang="en-US" sz="1600" dirty="0">
                <a:solidFill>
                  <a:srgbClr val="000000"/>
                </a:solidFill>
              </a:rPr>
              <a:t>Medicare and You 2014” handbook (available in October or November 2013)</a:t>
            </a:r>
          </a:p>
          <a:p>
            <a:pPr marL="285750" lvl="1" indent="-285750">
              <a:spcAft>
                <a:spcPts val="1000"/>
              </a:spcAft>
              <a:buClr>
                <a:srgbClr val="AA005F"/>
              </a:buClr>
              <a:buFont typeface="Arial"/>
              <a:buChar char="•"/>
            </a:pPr>
            <a:r>
              <a:rPr lang="en-US" sz="1600" b="1" dirty="0" err="1" smtClean="0">
                <a:solidFill>
                  <a:srgbClr val="B30B69"/>
                </a:solidFill>
              </a:rPr>
              <a:t>www.medicare.gov</a:t>
            </a:r>
            <a:r>
              <a:rPr lang="en-US" sz="1600" b="1" dirty="0" smtClean="0">
                <a:solidFill>
                  <a:srgbClr val="B30B69"/>
                </a:solidFill>
              </a:rPr>
              <a:t>  </a:t>
            </a:r>
            <a:endParaRPr lang="en-US" sz="1600" b="1" dirty="0">
              <a:solidFill>
                <a:srgbClr val="B30B69"/>
              </a:solidFill>
            </a:endParaRPr>
          </a:p>
          <a:p>
            <a:pPr marL="285750" lvl="1" indent="-285750">
              <a:spcAft>
                <a:spcPts val="1000"/>
              </a:spcAft>
              <a:buClr>
                <a:srgbClr val="AA005F"/>
              </a:buClr>
              <a:buFont typeface="Arial"/>
              <a:buChar char="•"/>
            </a:pPr>
            <a:r>
              <a:rPr lang="en-US" sz="1600" dirty="0" smtClean="0">
                <a:solidFill>
                  <a:srgbClr val="000000"/>
                </a:solidFill>
              </a:rPr>
              <a:t>Your </a:t>
            </a:r>
            <a:r>
              <a:rPr lang="en-US" sz="1600" dirty="0">
                <a:solidFill>
                  <a:srgbClr val="000000"/>
                </a:solidFill>
              </a:rPr>
              <a:t>local State Health </a:t>
            </a:r>
            <a:r>
              <a:rPr lang="en-US" sz="1600" dirty="0" smtClean="0">
                <a:solidFill>
                  <a:srgbClr val="000000"/>
                </a:solidFill>
              </a:rPr>
              <a:t>Insurance</a:t>
            </a:r>
            <a:br>
              <a:rPr lang="en-US" sz="1600" dirty="0" smtClean="0">
                <a:solidFill>
                  <a:srgbClr val="000000"/>
                </a:solidFill>
              </a:rPr>
            </a:br>
            <a:r>
              <a:rPr lang="en-US" sz="1600" dirty="0" smtClean="0">
                <a:solidFill>
                  <a:srgbClr val="000000"/>
                </a:solidFill>
              </a:rPr>
              <a:t>Program </a:t>
            </a:r>
            <a:r>
              <a:rPr lang="en-US" sz="1600" dirty="0">
                <a:solidFill>
                  <a:srgbClr val="000000"/>
                </a:solidFill>
              </a:rPr>
              <a:t>(SHIP)</a:t>
            </a:r>
          </a:p>
          <a:p>
            <a:pPr marL="285750" lvl="1" indent="-285750">
              <a:spcAft>
                <a:spcPts val="1000"/>
              </a:spcAft>
              <a:buClr>
                <a:srgbClr val="AA005F"/>
              </a:buClr>
              <a:buFont typeface="Arial"/>
              <a:buChar char="•"/>
            </a:pPr>
            <a:r>
              <a:rPr lang="en-US" sz="1600" b="1" dirty="0" smtClean="0">
                <a:solidFill>
                  <a:srgbClr val="B30B69"/>
                </a:solidFill>
              </a:rPr>
              <a:t>Humana</a:t>
            </a:r>
            <a:r>
              <a:rPr lang="en-US" sz="1600" b="1" dirty="0">
                <a:solidFill>
                  <a:srgbClr val="B30B69"/>
                </a:solidFill>
              </a:rPr>
              <a:t>-</a:t>
            </a:r>
            <a:r>
              <a:rPr lang="en-US" sz="1600" b="1" dirty="0" err="1">
                <a:solidFill>
                  <a:srgbClr val="B30B69"/>
                </a:solidFill>
              </a:rPr>
              <a:t>Medicare.com</a:t>
            </a:r>
            <a:endParaRPr lang="en-US" sz="1600" b="1" dirty="0" smtClean="0">
              <a:solidFill>
                <a:srgbClr val="B30B69"/>
              </a:solidFill>
            </a:endParaRPr>
          </a:p>
        </p:txBody>
      </p:sp>
      <p:sp>
        <p:nvSpPr>
          <p:cNvPr id="10" name="Title 9"/>
          <p:cNvSpPr>
            <a:spLocks noGrp="1"/>
          </p:cNvSpPr>
          <p:nvPr>
            <p:ph type="title"/>
          </p:nvPr>
        </p:nvSpPr>
        <p:spPr/>
        <p:txBody>
          <a:bodyPr>
            <a:normAutofit/>
          </a:bodyPr>
          <a:lstStyle/>
          <a:p>
            <a:r>
              <a:rPr lang="en-US" sz="2800" dirty="0"/>
              <a:t>Questions?</a:t>
            </a:r>
          </a:p>
        </p:txBody>
      </p:sp>
      <p:sp>
        <p:nvSpPr>
          <p:cNvPr id="2" name="Slide Number Placeholder 1"/>
          <p:cNvSpPr>
            <a:spLocks noGrp="1"/>
          </p:cNvSpPr>
          <p:nvPr>
            <p:ph type="sldNum" sz="quarter" idx="12"/>
          </p:nvPr>
        </p:nvSpPr>
        <p:spPr/>
        <p:txBody>
          <a:bodyPr/>
          <a:lstStyle/>
          <a:p>
            <a:fld id="{0A063A8B-E268-8041-82CE-B89EACAA2B01}" type="slidenum">
              <a:rPr lang="en-US" smtClean="0"/>
              <a:pPr/>
              <a:t>15</a:t>
            </a:fld>
            <a:endParaRPr lang="en-US"/>
          </a:p>
        </p:txBody>
      </p:sp>
      <p:pic>
        <p:nvPicPr>
          <p:cNvPr id="3" name="Picture 2" descr="Image18.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06900" y="1637390"/>
            <a:ext cx="4254500" cy="3263900"/>
          </a:xfrm>
          <a:prstGeom prst="rect">
            <a:avLst/>
          </a:prstGeom>
        </p:spPr>
      </p:pic>
    </p:spTree>
    <p:extLst>
      <p:ext uri="{BB962C8B-B14F-4D97-AF65-F5344CB8AC3E}">
        <p14:creationId xmlns:p14="http://schemas.microsoft.com/office/powerpoint/2010/main" xmlns="" val="3417713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863" y="444500"/>
            <a:ext cx="8123237" cy="3232167"/>
          </a:xfrm>
          <a:prstGeom prst="rect">
            <a:avLst/>
          </a:prstGeom>
        </p:spPr>
        <p:txBody>
          <a:bodyPr wrap="square">
            <a:spAutoFit/>
          </a:bodyPr>
          <a:lstStyle/>
          <a:p>
            <a:pPr marL="0" lvl="1" indent="7938">
              <a:lnSpc>
                <a:spcPct val="90000"/>
              </a:lnSpc>
              <a:spcAft>
                <a:spcPts val="1600"/>
              </a:spcAft>
            </a:pPr>
            <a:r>
              <a:rPr lang="en-US" sz="1400" dirty="0"/>
              <a:t>Humana is a stand-alone prescription drug plan with a Medicare contract. Enrollment in this </a:t>
            </a:r>
            <a:r>
              <a:rPr lang="en-US" sz="1400" dirty="0" smtClean="0"/>
              <a:t>Humana plan </a:t>
            </a:r>
            <a:r>
              <a:rPr lang="en-US" sz="1400" dirty="0"/>
              <a:t>depends on contract renewal. The benefit information provided is a brief summary, not a complete description of benefits. For more information contact the plan. Limitations, copayments and </a:t>
            </a:r>
            <a:r>
              <a:rPr lang="en-US" sz="1400" dirty="0" smtClean="0"/>
              <a:t>restrictions may </a:t>
            </a:r>
            <a:r>
              <a:rPr lang="en-US" sz="1400" dirty="0"/>
              <a:t>apply. Benefits, formulary, pharmacy network, premium and/or co-payments/co-insurance may change on January 1 of each year. You must continue to pay your Medicare Part B premium.</a:t>
            </a:r>
          </a:p>
          <a:p>
            <a:pPr marL="0" lvl="1" indent="7938">
              <a:lnSpc>
                <a:spcPct val="90000"/>
              </a:lnSpc>
              <a:spcAft>
                <a:spcPts val="1600"/>
              </a:spcAft>
            </a:pPr>
            <a:r>
              <a:rPr lang="en-US" sz="1400" dirty="0"/>
              <a:t>This information is available for free in other languages. Please call our customer service number at 1-800-281-6918 (TTY: 711). Hours are 8 a.m. to 8 p.m., seven days a week through Feb. 15, 2014 </a:t>
            </a:r>
            <a:r>
              <a:rPr lang="en-US" sz="1400" dirty="0" smtClean="0"/>
              <a:t>and</a:t>
            </a:r>
            <a:br>
              <a:rPr lang="en-US" sz="1400" dirty="0" smtClean="0"/>
            </a:br>
            <a:r>
              <a:rPr lang="en-US" sz="1400" dirty="0" smtClean="0"/>
              <a:t>8 </a:t>
            </a:r>
            <a:r>
              <a:rPr lang="en-US" sz="1400" dirty="0"/>
              <a:t>a.m. to 8 p.m. Monday – Friday the rest of the year.</a:t>
            </a:r>
          </a:p>
          <a:p>
            <a:pPr marL="0" lvl="1" indent="7938">
              <a:lnSpc>
                <a:spcPct val="90000"/>
              </a:lnSpc>
              <a:spcAft>
                <a:spcPts val="1600"/>
              </a:spcAft>
            </a:pPr>
            <a:r>
              <a:rPr lang="en-US" sz="1400" dirty="0" err="1"/>
              <a:t>Esta</a:t>
            </a:r>
            <a:r>
              <a:rPr lang="en-US" sz="1400" dirty="0"/>
              <a:t> </a:t>
            </a:r>
            <a:r>
              <a:rPr lang="en-US" sz="1400" dirty="0" err="1"/>
              <a:t>información</a:t>
            </a:r>
            <a:r>
              <a:rPr lang="en-US" sz="1400" dirty="0"/>
              <a:t> </a:t>
            </a:r>
            <a:r>
              <a:rPr lang="en-US" sz="1400" dirty="0" err="1"/>
              <a:t>está</a:t>
            </a:r>
            <a:r>
              <a:rPr lang="en-US" sz="1400" dirty="0"/>
              <a:t> </a:t>
            </a:r>
            <a:r>
              <a:rPr lang="en-US" sz="1400" dirty="0" err="1"/>
              <a:t>disponible</a:t>
            </a:r>
            <a:r>
              <a:rPr lang="en-US" sz="1400" dirty="0"/>
              <a:t> </a:t>
            </a:r>
            <a:r>
              <a:rPr lang="en-US" sz="1400" dirty="0" err="1"/>
              <a:t>gratuitamente</a:t>
            </a:r>
            <a:r>
              <a:rPr lang="en-US" sz="1400" dirty="0"/>
              <a:t> en </a:t>
            </a:r>
            <a:r>
              <a:rPr lang="en-US" sz="1400" dirty="0" err="1"/>
              <a:t>otros</a:t>
            </a:r>
            <a:r>
              <a:rPr lang="en-US" sz="1400" dirty="0"/>
              <a:t> </a:t>
            </a:r>
            <a:r>
              <a:rPr lang="en-US" sz="1400" dirty="0" err="1"/>
              <a:t>lenguajes</a:t>
            </a:r>
            <a:r>
              <a:rPr lang="en-US" sz="1400" dirty="0"/>
              <a:t>. </a:t>
            </a:r>
            <a:r>
              <a:rPr lang="en-US" sz="1400" dirty="0" err="1"/>
              <a:t>Póngase</a:t>
            </a:r>
            <a:r>
              <a:rPr lang="en-US" sz="1400" dirty="0"/>
              <a:t> en </a:t>
            </a:r>
            <a:r>
              <a:rPr lang="en-US" sz="1400" dirty="0" err="1"/>
              <a:t>contacto</a:t>
            </a:r>
            <a:r>
              <a:rPr lang="en-US" sz="1400" dirty="0"/>
              <a:t> con </a:t>
            </a:r>
            <a:r>
              <a:rPr lang="en-US" sz="1400" dirty="0" err="1"/>
              <a:t>nuestro</a:t>
            </a:r>
            <a:r>
              <a:rPr lang="en-US" sz="1400" dirty="0"/>
              <a:t> </a:t>
            </a:r>
            <a:r>
              <a:rPr lang="en-US" sz="1400" dirty="0" err="1" smtClean="0"/>
              <a:t>Departamento</a:t>
            </a:r>
            <a:r>
              <a:rPr lang="en-US" sz="1400" dirty="0" smtClean="0"/>
              <a:t> </a:t>
            </a:r>
            <a:r>
              <a:rPr lang="en-US" sz="1400" dirty="0"/>
              <a:t>de </a:t>
            </a:r>
            <a:r>
              <a:rPr lang="en-US" sz="1400" dirty="0" err="1"/>
              <a:t>Atención</a:t>
            </a:r>
            <a:r>
              <a:rPr lang="en-US" sz="1400" dirty="0"/>
              <a:t> al </a:t>
            </a:r>
            <a:r>
              <a:rPr lang="en-US" sz="1400" dirty="0" err="1"/>
              <a:t>Cliente</a:t>
            </a:r>
            <a:r>
              <a:rPr lang="en-US" sz="1400" dirty="0"/>
              <a:t> al 1-800-281-6918 (TTY: 711) </a:t>
            </a:r>
            <a:r>
              <a:rPr lang="en-US" sz="1400" dirty="0" err="1"/>
              <a:t>si</a:t>
            </a:r>
            <a:r>
              <a:rPr lang="en-US" sz="1400" dirty="0"/>
              <a:t> </a:t>
            </a:r>
            <a:r>
              <a:rPr lang="en-US" sz="1400" dirty="0" err="1"/>
              <a:t>desea</a:t>
            </a:r>
            <a:r>
              <a:rPr lang="en-US" sz="1400" dirty="0"/>
              <a:t> </a:t>
            </a:r>
            <a:r>
              <a:rPr lang="en-US" sz="1400" dirty="0" err="1"/>
              <a:t>mayores</a:t>
            </a:r>
            <a:r>
              <a:rPr lang="en-US" sz="1400" dirty="0"/>
              <a:t> </a:t>
            </a:r>
            <a:r>
              <a:rPr lang="en-US" sz="1400" dirty="0" err="1"/>
              <a:t>informes</a:t>
            </a:r>
            <a:r>
              <a:rPr lang="en-US" sz="1400" dirty="0"/>
              <a:t>. </a:t>
            </a:r>
            <a:r>
              <a:rPr lang="en-US" sz="1400" dirty="0" smtClean="0"/>
              <a:t>El </a:t>
            </a:r>
            <a:r>
              <a:rPr lang="en-US" sz="1400" dirty="0" err="1"/>
              <a:t>horario</a:t>
            </a:r>
            <a:r>
              <a:rPr lang="en-US" sz="1400" dirty="0"/>
              <a:t> </a:t>
            </a:r>
            <a:r>
              <a:rPr lang="en-US" sz="1400" dirty="0" err="1"/>
              <a:t>es</a:t>
            </a:r>
            <a:r>
              <a:rPr lang="en-US" sz="1400" dirty="0"/>
              <a:t> de 8 a.m. a 8 p.m., los </a:t>
            </a:r>
            <a:r>
              <a:rPr lang="en-US" sz="1400" dirty="0" err="1"/>
              <a:t>siete</a:t>
            </a:r>
            <a:r>
              <a:rPr lang="en-US" sz="1400" dirty="0"/>
              <a:t> </a:t>
            </a:r>
            <a:r>
              <a:rPr lang="en-US" sz="1400" dirty="0" err="1"/>
              <a:t>días</a:t>
            </a:r>
            <a:r>
              <a:rPr lang="en-US" sz="1400" dirty="0"/>
              <a:t> de la </a:t>
            </a:r>
            <a:r>
              <a:rPr lang="en-US" sz="1400" dirty="0" err="1"/>
              <a:t>semana</a:t>
            </a:r>
            <a:r>
              <a:rPr lang="en-US" sz="1400" dirty="0"/>
              <a:t> hasta el 15 de </a:t>
            </a:r>
            <a:r>
              <a:rPr lang="en-US" sz="1400" dirty="0" err="1"/>
              <a:t>febrero</a:t>
            </a:r>
            <a:r>
              <a:rPr lang="en-US" sz="1400" dirty="0"/>
              <a:t> de 2014 y de 8 a.m. a 8 p.m. de </a:t>
            </a:r>
            <a:r>
              <a:rPr lang="en-US" sz="1400" dirty="0" err="1"/>
              <a:t>lunes</a:t>
            </a:r>
            <a:r>
              <a:rPr lang="en-US" sz="1400" dirty="0"/>
              <a:t> a </a:t>
            </a:r>
            <a:r>
              <a:rPr lang="en-US" sz="1400" dirty="0" err="1"/>
              <a:t>viernes</a:t>
            </a:r>
            <a:r>
              <a:rPr lang="en-US" sz="1400" dirty="0"/>
              <a:t> </a:t>
            </a:r>
            <a:r>
              <a:rPr lang="en-US" sz="1400" dirty="0" err="1"/>
              <a:t>por</a:t>
            </a:r>
            <a:r>
              <a:rPr lang="en-US" sz="1400" dirty="0"/>
              <a:t> el </a:t>
            </a:r>
            <a:r>
              <a:rPr lang="en-US" sz="1400" dirty="0" err="1"/>
              <a:t>resto</a:t>
            </a:r>
            <a:r>
              <a:rPr lang="en-US" sz="1400" dirty="0"/>
              <a:t> del </a:t>
            </a:r>
            <a:r>
              <a:rPr lang="en-US" sz="1400" dirty="0" err="1"/>
              <a:t>año</a:t>
            </a:r>
            <a:r>
              <a:rPr lang="en-US" sz="1400" dirty="0"/>
              <a:t>.</a:t>
            </a:r>
          </a:p>
          <a:p>
            <a:pPr marL="0" lvl="1" indent="7938">
              <a:lnSpc>
                <a:spcPct val="90000"/>
              </a:lnSpc>
              <a:spcAft>
                <a:spcPts val="1600"/>
              </a:spcAft>
            </a:pPr>
            <a:endParaRPr lang="en-US" sz="1400" dirty="0"/>
          </a:p>
        </p:txBody>
      </p:sp>
      <p:sp>
        <p:nvSpPr>
          <p:cNvPr id="4" name="Text Box 10"/>
          <p:cNvSpPr txBox="1">
            <a:spLocks noChangeArrowheads="1"/>
          </p:cNvSpPr>
          <p:nvPr/>
        </p:nvSpPr>
        <p:spPr bwMode="auto">
          <a:xfrm>
            <a:off x="550863" y="6230938"/>
            <a:ext cx="8223250" cy="427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8501063" algn="r"/>
              </a:tabLst>
              <a:defRPr>
                <a:solidFill>
                  <a:schemeClr val="tx1"/>
                </a:solidFill>
                <a:latin typeface="Arial" charset="0"/>
                <a:ea typeface="ＭＳ Ｐゴシック" charset="0"/>
                <a:cs typeface="ＭＳ Ｐゴシック" charset="0"/>
              </a:defRPr>
            </a:lvl1pPr>
            <a:lvl2pPr marL="742950" indent="-285750" eaLnBrk="0" hangingPunct="0">
              <a:tabLst>
                <a:tab pos="8501063" algn="r"/>
              </a:tabLst>
              <a:defRPr>
                <a:solidFill>
                  <a:schemeClr val="tx1"/>
                </a:solidFill>
                <a:latin typeface="Arial" charset="0"/>
                <a:ea typeface="ＭＳ Ｐゴシック" charset="0"/>
              </a:defRPr>
            </a:lvl2pPr>
            <a:lvl3pPr marL="1143000" indent="-228600" eaLnBrk="0" hangingPunct="0">
              <a:tabLst>
                <a:tab pos="8501063" algn="r"/>
              </a:tabLst>
              <a:defRPr>
                <a:solidFill>
                  <a:schemeClr val="tx1"/>
                </a:solidFill>
                <a:latin typeface="Arial" charset="0"/>
                <a:ea typeface="ＭＳ Ｐゴシック" charset="0"/>
              </a:defRPr>
            </a:lvl3pPr>
            <a:lvl4pPr marL="1600200" indent="-228600" eaLnBrk="0" hangingPunct="0">
              <a:tabLst>
                <a:tab pos="8501063" algn="r"/>
              </a:tabLst>
              <a:defRPr>
                <a:solidFill>
                  <a:schemeClr val="tx1"/>
                </a:solidFill>
                <a:latin typeface="Arial" charset="0"/>
                <a:ea typeface="ＭＳ Ｐゴシック" charset="0"/>
              </a:defRPr>
            </a:lvl4pPr>
            <a:lvl5pPr marL="2057400" indent="-228600" eaLnBrk="0" hangingPunct="0">
              <a:tabLst>
                <a:tab pos="8501063" algn="r"/>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8501063" algn="r"/>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8501063" algn="r"/>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8501063" algn="r"/>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8501063" algn="r"/>
              </a:tabLst>
              <a:defRPr>
                <a:solidFill>
                  <a:schemeClr val="tx1"/>
                </a:solidFill>
                <a:latin typeface="Arial" charset="0"/>
                <a:ea typeface="ＭＳ Ｐゴシック" charset="0"/>
              </a:defRPr>
            </a:lvl9pPr>
          </a:lstStyle>
          <a:p>
            <a:pPr algn="r">
              <a:lnSpc>
                <a:spcPct val="90000"/>
              </a:lnSpc>
            </a:pPr>
            <a:r>
              <a:rPr lang="en-US" sz="1200" dirty="0" smtClean="0">
                <a:solidFill>
                  <a:schemeClr val="tx1">
                    <a:lumMod val="75000"/>
                    <a:lumOff val="25000"/>
                  </a:schemeClr>
                </a:solidFill>
              </a:rPr>
              <a:t>	GNHH4C1HH_14</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355743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7876" y="1663700"/>
            <a:ext cx="4399148" cy="2349361"/>
          </a:xfrm>
          <a:prstGeom prst="rect">
            <a:avLst/>
          </a:prstGeom>
        </p:spPr>
        <p:txBody>
          <a:bodyPr wrap="square">
            <a:spAutoFit/>
          </a:bodyPr>
          <a:lstStyle/>
          <a:p>
            <a:pPr marL="374904" indent="-192024">
              <a:spcAft>
                <a:spcPts val="2000"/>
              </a:spcAft>
              <a:buClr>
                <a:srgbClr val="AA005F"/>
              </a:buClr>
              <a:buFont typeface="Arial"/>
              <a:buChar char="•"/>
            </a:pPr>
            <a:r>
              <a:rPr lang="en-US" sz="1600" dirty="0">
                <a:solidFill>
                  <a:srgbClr val="1A1812"/>
                </a:solidFill>
              </a:rPr>
              <a:t>Medicare Part D prescription drug plans</a:t>
            </a:r>
          </a:p>
          <a:p>
            <a:pPr marL="374904" indent="-192024">
              <a:spcAft>
                <a:spcPts val="2000"/>
              </a:spcAft>
              <a:buClr>
                <a:srgbClr val="AA005F"/>
              </a:buClr>
              <a:buFont typeface="Arial"/>
              <a:buChar char="•"/>
            </a:pPr>
            <a:r>
              <a:rPr lang="en-US" sz="1600" dirty="0" smtClean="0">
                <a:solidFill>
                  <a:srgbClr val="1A1812"/>
                </a:solidFill>
              </a:rPr>
              <a:t>Important </a:t>
            </a:r>
            <a:r>
              <a:rPr lang="en-US" sz="1600" dirty="0">
                <a:solidFill>
                  <a:srgbClr val="1A1812"/>
                </a:solidFill>
              </a:rPr>
              <a:t>dates to remember</a:t>
            </a:r>
          </a:p>
          <a:p>
            <a:pPr marL="374904" indent="-192024">
              <a:spcAft>
                <a:spcPts val="2000"/>
              </a:spcAft>
              <a:buClr>
                <a:srgbClr val="AA005F"/>
              </a:buClr>
              <a:buFont typeface="Arial"/>
              <a:buChar char="•"/>
            </a:pPr>
            <a:r>
              <a:rPr lang="en-US" sz="1600" dirty="0" smtClean="0">
                <a:solidFill>
                  <a:srgbClr val="1A1812"/>
                </a:solidFill>
              </a:rPr>
              <a:t>How </a:t>
            </a:r>
            <a:r>
              <a:rPr lang="en-US" sz="1600" dirty="0">
                <a:solidFill>
                  <a:srgbClr val="1A1812"/>
                </a:solidFill>
              </a:rPr>
              <a:t>to get your drug coverage</a:t>
            </a:r>
          </a:p>
          <a:p>
            <a:pPr marL="374904" indent="-192024">
              <a:spcAft>
                <a:spcPts val="2000"/>
              </a:spcAft>
              <a:buClr>
                <a:srgbClr val="AA005F"/>
              </a:buClr>
              <a:buFont typeface="Arial"/>
              <a:buChar char="•"/>
            </a:pPr>
            <a:r>
              <a:rPr lang="en-US" sz="1600" dirty="0" smtClean="0">
                <a:solidFill>
                  <a:srgbClr val="1A1812"/>
                </a:solidFill>
              </a:rPr>
              <a:t>Humana </a:t>
            </a:r>
            <a:r>
              <a:rPr lang="en-US" sz="1600" dirty="0">
                <a:solidFill>
                  <a:srgbClr val="1A1812"/>
                </a:solidFill>
              </a:rPr>
              <a:t>prescription drug coverage</a:t>
            </a:r>
          </a:p>
          <a:p>
            <a:pPr marL="374904" indent="-192024">
              <a:spcAft>
                <a:spcPts val="2000"/>
              </a:spcAft>
              <a:buClr>
                <a:srgbClr val="AA005F"/>
              </a:buClr>
              <a:buFont typeface="Arial"/>
              <a:buChar char="•"/>
            </a:pPr>
            <a:r>
              <a:rPr lang="en-US" sz="1600" dirty="0" smtClean="0">
                <a:solidFill>
                  <a:srgbClr val="1A1812"/>
                </a:solidFill>
              </a:rPr>
              <a:t>Where </a:t>
            </a:r>
            <a:r>
              <a:rPr lang="en-US" sz="1600" dirty="0">
                <a:solidFill>
                  <a:srgbClr val="1A1812"/>
                </a:solidFill>
              </a:rPr>
              <a:t>to find information</a:t>
            </a:r>
          </a:p>
        </p:txBody>
      </p:sp>
      <p:sp>
        <p:nvSpPr>
          <p:cNvPr id="29" name="Title 28"/>
          <p:cNvSpPr>
            <a:spLocks noGrp="1"/>
          </p:cNvSpPr>
          <p:nvPr>
            <p:ph type="title"/>
          </p:nvPr>
        </p:nvSpPr>
        <p:spPr/>
        <p:txBody>
          <a:bodyPr>
            <a:normAutofit/>
          </a:bodyPr>
          <a:lstStyle/>
          <a:p>
            <a:r>
              <a:rPr lang="en-US" sz="2800" dirty="0">
                <a:solidFill>
                  <a:srgbClr val="FFFFFF"/>
                </a:solidFill>
              </a:rPr>
              <a:t>Let’s talk about . . . </a:t>
            </a:r>
          </a:p>
        </p:txBody>
      </p:sp>
      <p:sp>
        <p:nvSpPr>
          <p:cNvPr id="2" name="Slide Number Placeholder 1"/>
          <p:cNvSpPr>
            <a:spLocks noGrp="1"/>
          </p:cNvSpPr>
          <p:nvPr>
            <p:ph type="sldNum" sz="quarter" idx="12"/>
          </p:nvPr>
        </p:nvSpPr>
        <p:spPr/>
        <p:txBody>
          <a:bodyPr/>
          <a:lstStyle/>
          <a:p>
            <a:fld id="{0A063A8B-E268-8041-82CE-B89EACAA2B01}" type="slidenum">
              <a:rPr lang="en-US" smtClean="0"/>
              <a:pPr/>
              <a:t>2</a:t>
            </a:fld>
            <a:endParaRPr lang="en-US"/>
          </a:p>
        </p:txBody>
      </p:sp>
      <p:pic>
        <p:nvPicPr>
          <p:cNvPr id="3" name="Picture 2" descr="Image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79718" y="1663700"/>
            <a:ext cx="4194381" cy="3200400"/>
          </a:xfrm>
          <a:prstGeom prst="rect">
            <a:avLst/>
          </a:prstGeom>
        </p:spPr>
      </p:pic>
    </p:spTree>
    <p:extLst>
      <p:ext uri="{BB962C8B-B14F-4D97-AF65-F5344CB8AC3E}">
        <p14:creationId xmlns:p14="http://schemas.microsoft.com/office/powerpoint/2010/main" xmlns="" val="281281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800" dirty="0"/>
              <a:t>Medicare Part D prescription drug coverage</a:t>
            </a:r>
          </a:p>
        </p:txBody>
      </p:sp>
      <p:sp>
        <p:nvSpPr>
          <p:cNvPr id="2" name="Slide Number Placeholder 1"/>
          <p:cNvSpPr>
            <a:spLocks noGrp="1"/>
          </p:cNvSpPr>
          <p:nvPr>
            <p:ph type="sldNum" sz="quarter" idx="12"/>
          </p:nvPr>
        </p:nvSpPr>
        <p:spPr/>
        <p:txBody>
          <a:bodyPr/>
          <a:lstStyle/>
          <a:p>
            <a:fld id="{0A063A8B-E268-8041-82CE-B89EACAA2B01}" type="slidenum">
              <a:rPr lang="en-US" smtClean="0"/>
              <a:pPr/>
              <a:t>3</a:t>
            </a:fld>
            <a:endParaRPr lang="en-US"/>
          </a:p>
        </p:txBody>
      </p:sp>
      <p:sp>
        <p:nvSpPr>
          <p:cNvPr id="8" name="Text Placeholder 7"/>
          <p:cNvSpPr>
            <a:spLocks noGrp="1"/>
          </p:cNvSpPr>
          <p:nvPr>
            <p:ph type="body" sz="quarter" idx="13"/>
          </p:nvPr>
        </p:nvSpPr>
        <p:spPr>
          <a:xfrm>
            <a:off x="225426" y="1778000"/>
            <a:ext cx="8408720" cy="4064034"/>
          </a:xfrm>
        </p:spPr>
        <p:txBody>
          <a:bodyPr>
            <a:noAutofit/>
          </a:bodyPr>
          <a:lstStyle/>
          <a:p>
            <a:pPr marL="374904" indent="-192024">
              <a:lnSpc>
                <a:spcPct val="70000"/>
              </a:lnSpc>
              <a:spcAft>
                <a:spcPts val="1000"/>
              </a:spcAft>
              <a:buClr>
                <a:srgbClr val="AA005F"/>
              </a:buClr>
              <a:buFont typeface="Arial"/>
              <a:buChar char="•"/>
            </a:pPr>
            <a:r>
              <a:rPr lang="en-US" sz="1600" b="0" dirty="0">
                <a:solidFill>
                  <a:srgbClr val="1A1812"/>
                </a:solidFill>
                <a:ea typeface="ヒラギノ角ゴ Pro W3" pitchFamily="-111" charset="-128"/>
                <a:cs typeface="Arial"/>
              </a:rPr>
              <a:t>Humana and other private insurance companies approved by Medicare offer Medicare Part D plans.</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You </a:t>
            </a:r>
            <a:r>
              <a:rPr lang="en-US" sz="1600" b="0" dirty="0">
                <a:solidFill>
                  <a:srgbClr val="1A1812"/>
                </a:solidFill>
                <a:ea typeface="ヒラギノ角ゴ Pro W3" pitchFamily="-111" charset="-128"/>
                <a:cs typeface="Arial"/>
              </a:rPr>
              <a:t>can get Medicare Part D coverage even if you haven’t had prescription drug coverage in the past.  </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Prescription </a:t>
            </a:r>
            <a:r>
              <a:rPr lang="en-US" sz="1600" b="0" dirty="0">
                <a:solidFill>
                  <a:srgbClr val="1A1812"/>
                </a:solidFill>
                <a:ea typeface="ヒラギノ角ゴ Pro W3" pitchFamily="-111" charset="-128"/>
                <a:cs typeface="Arial"/>
              </a:rPr>
              <a:t>drug coverage is an option available to everyone entitled to Medicare Part A and/or enrolled in Part B.</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If </a:t>
            </a:r>
            <a:r>
              <a:rPr lang="en-US" sz="1600" b="0" dirty="0">
                <a:solidFill>
                  <a:srgbClr val="1A1812"/>
                </a:solidFill>
                <a:ea typeface="ヒラギノ角ゴ Pro W3" pitchFamily="-111" charset="-128"/>
                <a:cs typeface="Arial"/>
              </a:rPr>
              <a:t>you’re already enrolled in a Medicare Advantage plan that includes drug coverage (MAPD)</a:t>
            </a:r>
            <a:r>
              <a:rPr lang="en-US" sz="1600" b="0" dirty="0" smtClean="0">
                <a:solidFill>
                  <a:srgbClr val="1A1812"/>
                </a:solidFill>
                <a:ea typeface="ヒラギノ角ゴ Pro W3" pitchFamily="-111" charset="-128"/>
                <a:cs typeface="Arial"/>
              </a:rPr>
              <a:t>, you </a:t>
            </a:r>
            <a:r>
              <a:rPr lang="en-US" sz="1600" b="0" dirty="0">
                <a:solidFill>
                  <a:srgbClr val="1A1812"/>
                </a:solidFill>
                <a:ea typeface="ヒラギノ角ゴ Pro W3" pitchFamily="-111" charset="-128"/>
                <a:cs typeface="Arial"/>
              </a:rPr>
              <a:t>don’t have to take any action. You’ll be enrolled in a new prescription drug plan automatically when your plan renews. </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You </a:t>
            </a:r>
            <a:r>
              <a:rPr lang="en-US" sz="1600" b="0" dirty="0">
                <a:solidFill>
                  <a:srgbClr val="1A1812"/>
                </a:solidFill>
                <a:ea typeface="ヒラギノ角ゴ Pro W3" pitchFamily="-111" charset="-128"/>
                <a:cs typeface="Arial"/>
              </a:rPr>
              <a:t>can only be enrolled in one Medicare Part D plan at a time</a:t>
            </a:r>
          </a:p>
          <a:p>
            <a:pPr marL="182880" indent="0">
              <a:lnSpc>
                <a:spcPct val="50000"/>
              </a:lnSpc>
              <a:spcAft>
                <a:spcPts val="1000"/>
              </a:spcAft>
              <a:buClr>
                <a:srgbClr val="AA005F"/>
              </a:buClr>
            </a:pPr>
            <a:r>
              <a:rPr lang="en-US" sz="1600" dirty="0">
                <a:solidFill>
                  <a:srgbClr val="1D5B2D"/>
                </a:solidFill>
                <a:ea typeface="ヒラギノ角ゴ Pro W3" pitchFamily="-111" charset="-128"/>
                <a:cs typeface="Arial"/>
              </a:rPr>
              <a:t>To get Medicare prescription drug coverage, you must:</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Have </a:t>
            </a:r>
            <a:r>
              <a:rPr lang="en-US" sz="1600" b="0" dirty="0">
                <a:solidFill>
                  <a:srgbClr val="1A1812"/>
                </a:solidFill>
                <a:ea typeface="ヒラギノ角ゴ Pro W3" pitchFamily="-111" charset="-128"/>
                <a:cs typeface="Arial"/>
              </a:rPr>
              <a:t>Medicare Part A and/or Part B </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Live </a:t>
            </a:r>
            <a:r>
              <a:rPr lang="en-US" sz="1600" b="0" dirty="0">
                <a:solidFill>
                  <a:srgbClr val="1A1812"/>
                </a:solidFill>
                <a:ea typeface="ヒラギノ角ゴ Pro W3" pitchFamily="-111" charset="-128"/>
                <a:cs typeface="Arial"/>
              </a:rPr>
              <a:t>in the plan’s service area</a:t>
            </a:r>
          </a:p>
          <a:p>
            <a:pPr marL="374904" indent="-192024">
              <a:lnSpc>
                <a:spcPct val="70000"/>
              </a:lnSpc>
              <a:spcAft>
                <a:spcPts val="1000"/>
              </a:spcAft>
              <a:buClr>
                <a:srgbClr val="AA005F"/>
              </a:buClr>
              <a:buFont typeface="Arial"/>
              <a:buChar char="•"/>
            </a:pPr>
            <a:r>
              <a:rPr lang="en-US" sz="1600" b="0" dirty="0" smtClean="0">
                <a:solidFill>
                  <a:srgbClr val="1A1812"/>
                </a:solidFill>
                <a:ea typeface="ヒラギノ角ゴ Pro W3" pitchFamily="-111" charset="-128"/>
                <a:cs typeface="Arial"/>
              </a:rPr>
              <a:t>Enroll </a:t>
            </a:r>
            <a:r>
              <a:rPr lang="en-US" sz="1600" b="0" dirty="0">
                <a:solidFill>
                  <a:srgbClr val="1A1812"/>
                </a:solidFill>
                <a:ea typeface="ヒラギノ角ゴ Pro W3" pitchFamily="-111" charset="-128"/>
                <a:cs typeface="Arial"/>
              </a:rPr>
              <a:t>in a Medicare-approved prescription drug plan (PDP) or Medicare Advantage with Prescription Drug Plan offered by a Medicare Advantage (MAPD) organization</a:t>
            </a:r>
            <a:endParaRPr lang="en-US" sz="1600" dirty="0" smtClean="0">
              <a:solidFill>
                <a:srgbClr val="1A1812"/>
              </a:solidFill>
              <a:cs typeface="Arial"/>
            </a:endParaRPr>
          </a:p>
        </p:txBody>
      </p:sp>
    </p:spTree>
    <p:extLst>
      <p:ext uri="{BB962C8B-B14F-4D97-AF65-F5344CB8AC3E}">
        <p14:creationId xmlns:p14="http://schemas.microsoft.com/office/powerpoint/2010/main" xmlns="" val="157853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706854"/>
            <a:ext cx="8178800" cy="3435997"/>
          </a:xfrm>
          <a:prstGeom prst="rect">
            <a:avLst/>
          </a:prstGeom>
        </p:spPr>
      </p:pic>
      <p:sp>
        <p:nvSpPr>
          <p:cNvPr id="21" name="Title 20"/>
          <p:cNvSpPr>
            <a:spLocks noGrp="1"/>
          </p:cNvSpPr>
          <p:nvPr>
            <p:ph type="title"/>
          </p:nvPr>
        </p:nvSpPr>
        <p:spPr/>
        <p:txBody>
          <a:bodyPr>
            <a:normAutofit/>
          </a:bodyPr>
          <a:lstStyle/>
          <a:p>
            <a:pPr lvl="0"/>
            <a:r>
              <a:rPr lang="en-US" sz="2800" dirty="0"/>
              <a:t>2014 Plan Year - Medicare Timeline</a:t>
            </a:r>
          </a:p>
        </p:txBody>
      </p:sp>
      <p:sp>
        <p:nvSpPr>
          <p:cNvPr id="2" name="Slide Number Placeholder 1"/>
          <p:cNvSpPr>
            <a:spLocks noGrp="1"/>
          </p:cNvSpPr>
          <p:nvPr>
            <p:ph type="sldNum" sz="quarter" idx="12"/>
          </p:nvPr>
        </p:nvSpPr>
        <p:spPr/>
        <p:txBody>
          <a:bodyPr/>
          <a:lstStyle/>
          <a:p>
            <a:fld id="{0A063A8B-E268-8041-82CE-B89EACAA2B01}" type="slidenum">
              <a:rPr lang="en-US" smtClean="0"/>
              <a:pPr/>
              <a:t>4</a:t>
            </a:fld>
            <a:endParaRPr lang="en-US"/>
          </a:p>
        </p:txBody>
      </p:sp>
      <p:sp>
        <p:nvSpPr>
          <p:cNvPr id="15" name="Rectangle 14"/>
          <p:cNvSpPr/>
          <p:nvPr/>
        </p:nvSpPr>
        <p:spPr>
          <a:xfrm>
            <a:off x="635000" y="3613668"/>
            <a:ext cx="2209800" cy="1077218"/>
          </a:xfrm>
          <a:prstGeom prst="rect">
            <a:avLst/>
          </a:prstGeom>
        </p:spPr>
        <p:txBody>
          <a:bodyPr wrap="square" numCol="1">
            <a:spAutoFit/>
          </a:bodyPr>
          <a:lstStyle/>
          <a:p>
            <a:pPr lvl="0" defTabSz="914400" fontAlgn="base">
              <a:spcBef>
                <a:spcPts val="13"/>
              </a:spcBef>
              <a:spcAft>
                <a:spcPts val="400"/>
              </a:spcAft>
            </a:pPr>
            <a:r>
              <a:rPr lang="en-US" sz="1600" dirty="0">
                <a:solidFill>
                  <a:srgbClr val="1A1812"/>
                </a:solidFill>
                <a:ea typeface="Times New Roman" charset="0"/>
                <a:cs typeface="Times New Roman" charset="0"/>
              </a:rPr>
              <a:t>Compare your plan options and costs, so you’ll be ready to enroll by Oct. 15.</a:t>
            </a:r>
            <a:endParaRPr lang="en-US" sz="1600" dirty="0">
              <a:ea typeface="Times New Roman" charset="0"/>
              <a:cs typeface="Times New Roman" charset="0"/>
            </a:endParaRPr>
          </a:p>
        </p:txBody>
      </p:sp>
      <p:sp>
        <p:nvSpPr>
          <p:cNvPr id="19" name="Rectangle 18"/>
          <p:cNvSpPr/>
          <p:nvPr/>
        </p:nvSpPr>
        <p:spPr>
          <a:xfrm>
            <a:off x="649737" y="2778594"/>
            <a:ext cx="2309363" cy="584776"/>
          </a:xfrm>
          <a:prstGeom prst="rect">
            <a:avLst/>
          </a:prstGeom>
        </p:spPr>
        <p:txBody>
          <a:bodyPr wrap="square" numCol="1">
            <a:spAutoFit/>
          </a:bodyPr>
          <a:lstStyle/>
          <a:p>
            <a:pPr lvl="0" defTabSz="914400" fontAlgn="base">
              <a:spcBef>
                <a:spcPts val="13"/>
              </a:spcBef>
              <a:spcAft>
                <a:spcPts val="400"/>
              </a:spcAft>
            </a:pPr>
            <a:r>
              <a:rPr lang="es-ES_tradnl" sz="1600" b="1" dirty="0">
                <a:solidFill>
                  <a:srgbClr val="FFFFFF"/>
                </a:solidFill>
                <a:ea typeface="Times New Roman" charset="0"/>
                <a:cs typeface="Times New Roman" charset="0"/>
              </a:rPr>
              <a:t>Pre-</a:t>
            </a:r>
            <a:r>
              <a:rPr lang="es-ES_tradnl" sz="1600" b="1" dirty="0" err="1">
                <a:solidFill>
                  <a:srgbClr val="FFFFFF"/>
                </a:solidFill>
                <a:ea typeface="Times New Roman" charset="0"/>
                <a:cs typeface="Times New Roman" charset="0"/>
              </a:rPr>
              <a:t>Enrollment</a:t>
            </a:r>
            <a:r>
              <a:rPr lang="es-ES_tradnl" sz="1600" b="1" dirty="0">
                <a:solidFill>
                  <a:srgbClr val="FFFFFF"/>
                </a:solidFill>
                <a:ea typeface="Times New Roman" charset="0"/>
                <a:cs typeface="Times New Roman" charset="0"/>
              </a:rPr>
              <a:t>: </a:t>
            </a:r>
            <a:r>
              <a:rPr lang="es-ES_tradnl" sz="1600" b="1" dirty="0" smtClean="0">
                <a:solidFill>
                  <a:srgbClr val="FFFFFF"/>
                </a:solidFill>
                <a:ea typeface="Times New Roman" charset="0"/>
                <a:cs typeface="Times New Roman" charset="0"/>
              </a:rPr>
              <a:t/>
            </a:r>
            <a:br>
              <a:rPr lang="es-ES_tradnl" sz="1600" b="1" dirty="0" smtClean="0">
                <a:solidFill>
                  <a:srgbClr val="FFFFFF"/>
                </a:solidFill>
                <a:ea typeface="Times New Roman" charset="0"/>
                <a:cs typeface="Times New Roman" charset="0"/>
              </a:rPr>
            </a:br>
            <a:r>
              <a:rPr lang="es-ES_tradnl" sz="1600" b="1" dirty="0" smtClean="0">
                <a:solidFill>
                  <a:srgbClr val="FFFFFF"/>
                </a:solidFill>
                <a:ea typeface="Times New Roman" charset="0"/>
                <a:cs typeface="Times New Roman" charset="0"/>
              </a:rPr>
              <a:t>Oct</a:t>
            </a:r>
            <a:r>
              <a:rPr lang="es-ES_tradnl" sz="1600" b="1" dirty="0">
                <a:solidFill>
                  <a:srgbClr val="FFFFFF"/>
                </a:solidFill>
                <a:ea typeface="Times New Roman" charset="0"/>
                <a:cs typeface="Times New Roman" charset="0"/>
              </a:rPr>
              <a:t>. 1 – Oct. 14, 2013</a:t>
            </a:r>
            <a:endParaRPr lang="en-US" sz="1600" b="1" dirty="0" smtClean="0">
              <a:solidFill>
                <a:srgbClr val="FFFFFF"/>
              </a:solidFill>
              <a:ea typeface="Times New Roman" charset="0"/>
              <a:cs typeface="Times New Roman" charset="0"/>
            </a:endParaRPr>
          </a:p>
        </p:txBody>
      </p:sp>
      <p:sp>
        <p:nvSpPr>
          <p:cNvPr id="24" name="Rectangle 23"/>
          <p:cNvSpPr/>
          <p:nvPr/>
        </p:nvSpPr>
        <p:spPr>
          <a:xfrm>
            <a:off x="3418472" y="2778594"/>
            <a:ext cx="2245728" cy="584776"/>
          </a:xfrm>
          <a:prstGeom prst="rect">
            <a:avLst/>
          </a:prstGeom>
        </p:spPr>
        <p:txBody>
          <a:bodyPr wrap="square" numCol="1">
            <a:spAutoFit/>
          </a:bodyPr>
          <a:lstStyle/>
          <a:p>
            <a:pPr defTabSz="914400" fontAlgn="base">
              <a:spcBef>
                <a:spcPts val="13"/>
              </a:spcBef>
              <a:spcAft>
                <a:spcPts val="400"/>
              </a:spcAft>
            </a:pPr>
            <a:r>
              <a:rPr lang="en-US" sz="1600" b="1" dirty="0">
                <a:solidFill>
                  <a:srgbClr val="FFFFFF"/>
                </a:solidFill>
                <a:ea typeface="Times New Roman" charset="0"/>
                <a:cs typeface="Times New Roman" charset="0"/>
              </a:rPr>
              <a:t>Annual Election</a:t>
            </a:r>
            <a:r>
              <a:rPr lang="en-US" sz="1600" b="1" dirty="0" smtClean="0">
                <a:solidFill>
                  <a:srgbClr val="FFFFFF"/>
                </a:solidFill>
                <a:ea typeface="Times New Roman" charset="0"/>
                <a:cs typeface="Times New Roman" charset="0"/>
              </a:rPr>
              <a:t>:</a:t>
            </a:r>
            <a:br>
              <a:rPr lang="en-US" sz="1600" b="1" dirty="0" smtClean="0">
                <a:solidFill>
                  <a:srgbClr val="FFFFFF"/>
                </a:solidFill>
                <a:ea typeface="Times New Roman" charset="0"/>
                <a:cs typeface="Times New Roman" charset="0"/>
              </a:rPr>
            </a:br>
            <a:r>
              <a:rPr lang="en-US" sz="1600" b="1" dirty="0" smtClean="0">
                <a:solidFill>
                  <a:srgbClr val="FFFFFF"/>
                </a:solidFill>
                <a:ea typeface="Times New Roman" charset="0"/>
                <a:cs typeface="Times New Roman" charset="0"/>
              </a:rPr>
              <a:t>Oct</a:t>
            </a:r>
            <a:r>
              <a:rPr lang="en-US" sz="1600" b="1" dirty="0">
                <a:solidFill>
                  <a:srgbClr val="FFFFFF"/>
                </a:solidFill>
                <a:ea typeface="Times New Roman" charset="0"/>
                <a:cs typeface="Times New Roman" charset="0"/>
              </a:rPr>
              <a:t>. 15 – Dec. 7, 2013</a:t>
            </a:r>
            <a:endParaRPr lang="en-US" sz="1600" b="1" dirty="0" smtClean="0">
              <a:solidFill>
                <a:srgbClr val="FFFFFF"/>
              </a:solidFill>
              <a:ea typeface="Times New Roman" charset="0"/>
              <a:cs typeface="Times New Roman" charset="0"/>
            </a:endParaRPr>
          </a:p>
        </p:txBody>
      </p:sp>
      <p:sp>
        <p:nvSpPr>
          <p:cNvPr id="27" name="Rectangle 26"/>
          <p:cNvSpPr/>
          <p:nvPr/>
        </p:nvSpPr>
        <p:spPr>
          <a:xfrm>
            <a:off x="6172200" y="2778594"/>
            <a:ext cx="2324351" cy="338554"/>
          </a:xfrm>
          <a:prstGeom prst="rect">
            <a:avLst/>
          </a:prstGeom>
        </p:spPr>
        <p:txBody>
          <a:bodyPr wrap="square" numCol="1">
            <a:spAutoFit/>
          </a:bodyPr>
          <a:lstStyle/>
          <a:p>
            <a:pPr defTabSz="914400" fontAlgn="base">
              <a:spcBef>
                <a:spcPts val="13"/>
              </a:spcBef>
              <a:spcAft>
                <a:spcPts val="400"/>
              </a:spcAft>
            </a:pPr>
            <a:r>
              <a:rPr lang="en-US" sz="1600" b="1" dirty="0">
                <a:solidFill>
                  <a:srgbClr val="FFFFFF"/>
                </a:solidFill>
                <a:ea typeface="Times New Roman" charset="0"/>
                <a:cs typeface="Times New Roman" charset="0"/>
              </a:rPr>
              <a:t>Jan. 1 – Oct. 14, 2014</a:t>
            </a:r>
          </a:p>
        </p:txBody>
      </p:sp>
      <p:sp>
        <p:nvSpPr>
          <p:cNvPr id="28" name="Rectangle 27"/>
          <p:cNvSpPr/>
          <p:nvPr/>
        </p:nvSpPr>
        <p:spPr>
          <a:xfrm>
            <a:off x="2010829" y="6135314"/>
            <a:ext cx="5053295" cy="713016"/>
          </a:xfrm>
          <a:prstGeom prst="rect">
            <a:avLst/>
          </a:prstGeom>
        </p:spPr>
        <p:txBody>
          <a:bodyPr wrap="square" numCol="1">
            <a:spAutoFit/>
          </a:bodyPr>
          <a:lstStyle/>
          <a:p>
            <a:pPr lvl="0" defTabSz="914400" fontAlgn="base">
              <a:spcBef>
                <a:spcPts val="13"/>
              </a:spcBef>
              <a:spcAft>
                <a:spcPts val="400"/>
              </a:spcAft>
              <a:defRPr/>
            </a:pPr>
            <a:r>
              <a:rPr lang="en-US" sz="1300" b="1" dirty="0" smtClean="0">
                <a:solidFill>
                  <a:srgbClr val="AA005F"/>
                </a:solidFill>
                <a:ea typeface="Arial" pitchFamily="-111" charset="0"/>
                <a:cs typeface="Arial" pitchFamily="-111" charset="0"/>
              </a:rPr>
              <a:t>Note:</a:t>
            </a:r>
            <a:r>
              <a:rPr lang="en-US" sz="1300" dirty="0" smtClean="0">
                <a:solidFill>
                  <a:srgbClr val="AA005F"/>
                </a:solidFill>
                <a:ea typeface="Arial" pitchFamily="-111" charset="0"/>
                <a:cs typeface="Arial" pitchFamily="-111" charset="0"/>
              </a:rPr>
              <a:t> This information doesn’t apply to Medicare Supplement Plans</a:t>
            </a:r>
            <a:endParaRPr lang="en-US" sz="1300" dirty="0" smtClean="0">
              <a:solidFill>
                <a:srgbClr val="AA005F"/>
              </a:solidFill>
              <a:latin typeface="Arial" charset="0"/>
              <a:ea typeface="Times New Roman" charset="0"/>
              <a:cs typeface="Times New Roman" charset="0"/>
            </a:endParaRPr>
          </a:p>
          <a:p>
            <a:pPr lvl="0" defTabSz="914400" fontAlgn="base">
              <a:spcBef>
                <a:spcPts val="13"/>
              </a:spcBef>
              <a:spcAft>
                <a:spcPts val="13"/>
              </a:spcAft>
              <a:buClr>
                <a:schemeClr val="accent2"/>
              </a:buClr>
            </a:pPr>
            <a:endParaRPr lang="en-US" sz="1200" dirty="0" smtClean="0">
              <a:latin typeface="Cambria" charset="0"/>
              <a:ea typeface="Times New Roman" charset="0"/>
              <a:cs typeface="Times New Roman" charset="0"/>
            </a:endParaRPr>
          </a:p>
          <a:p>
            <a:pPr lvl="0" defTabSz="914400" fontAlgn="base">
              <a:spcBef>
                <a:spcPts val="13"/>
              </a:spcBef>
              <a:spcAft>
                <a:spcPts val="400"/>
              </a:spcAft>
            </a:pPr>
            <a:endParaRPr lang="en-US" sz="1200" dirty="0">
              <a:latin typeface="Arial" charset="0"/>
              <a:ea typeface="Times New Roman" charset="0"/>
              <a:cs typeface="Times New Roman" charset="0"/>
            </a:endParaRPr>
          </a:p>
        </p:txBody>
      </p:sp>
      <p:sp>
        <p:nvSpPr>
          <p:cNvPr id="29" name="Rectangle 28"/>
          <p:cNvSpPr/>
          <p:nvPr/>
        </p:nvSpPr>
        <p:spPr>
          <a:xfrm>
            <a:off x="3302000" y="3613668"/>
            <a:ext cx="2362200" cy="1323439"/>
          </a:xfrm>
          <a:prstGeom prst="rect">
            <a:avLst/>
          </a:prstGeom>
        </p:spPr>
        <p:txBody>
          <a:bodyPr wrap="square" numCol="1">
            <a:spAutoFit/>
          </a:bodyPr>
          <a:lstStyle/>
          <a:p>
            <a:pPr lvl="0" defTabSz="914400" fontAlgn="base">
              <a:spcBef>
                <a:spcPts val="13"/>
              </a:spcBef>
            </a:pPr>
            <a:r>
              <a:rPr lang="en-US" sz="1600" dirty="0">
                <a:solidFill>
                  <a:srgbClr val="1A1812"/>
                </a:solidFill>
                <a:ea typeface="Times New Roman" charset="0"/>
                <a:cs typeface="Times New Roman" charset="0"/>
              </a:rPr>
              <a:t>If you’re eligible, you can enroll in a </a:t>
            </a:r>
            <a:r>
              <a:rPr lang="en-US" sz="1600" dirty="0" smtClean="0">
                <a:solidFill>
                  <a:srgbClr val="1A1812"/>
                </a:solidFill>
                <a:ea typeface="Times New Roman" charset="0"/>
                <a:cs typeface="Times New Roman" charset="0"/>
              </a:rPr>
              <a:t>prescription </a:t>
            </a:r>
            <a:r>
              <a:rPr lang="en-US" sz="1600" dirty="0">
                <a:solidFill>
                  <a:srgbClr val="1A1812"/>
                </a:solidFill>
                <a:ea typeface="Times New Roman" charset="0"/>
                <a:cs typeface="Times New Roman" charset="0"/>
              </a:rPr>
              <a:t>drug plan (PDP) or change to a new PDP during this time</a:t>
            </a:r>
          </a:p>
        </p:txBody>
      </p:sp>
      <p:sp>
        <p:nvSpPr>
          <p:cNvPr id="31" name="Rectangle 30"/>
          <p:cNvSpPr/>
          <p:nvPr/>
        </p:nvSpPr>
        <p:spPr>
          <a:xfrm>
            <a:off x="6007100" y="3613668"/>
            <a:ext cx="2590799" cy="1323439"/>
          </a:xfrm>
          <a:prstGeom prst="rect">
            <a:avLst/>
          </a:prstGeom>
        </p:spPr>
        <p:txBody>
          <a:bodyPr wrap="square" numCol="1">
            <a:spAutoFit/>
          </a:bodyPr>
          <a:lstStyle/>
          <a:p>
            <a:pPr lvl="0" defTabSz="914400" fontAlgn="base">
              <a:spcBef>
                <a:spcPts val="13"/>
              </a:spcBef>
              <a:spcAft>
                <a:spcPts val="400"/>
              </a:spcAft>
              <a:defRPr/>
            </a:pPr>
            <a:r>
              <a:rPr lang="en-US" sz="1600" dirty="0">
                <a:solidFill>
                  <a:srgbClr val="1A1812"/>
                </a:solidFill>
                <a:ea typeface="Times New Roman" charset="0"/>
                <a:cs typeface="Times New Roman" charset="0"/>
              </a:rPr>
              <a:t>You’re not allowed to make a plan change unless special circumstances arise (e.g., you move, you qualify for or lose eligibility for Medicaid). </a:t>
            </a:r>
            <a:endParaRPr lang="en-US" sz="1600" dirty="0" smtClean="0">
              <a:solidFill>
                <a:srgbClr val="1A1812"/>
              </a:solidFill>
              <a:ea typeface="Times New Roman" charset="0"/>
              <a:cs typeface="Times New Roman" charset="0"/>
            </a:endParaRPr>
          </a:p>
        </p:txBody>
      </p:sp>
    </p:spTree>
    <p:extLst>
      <p:ext uri="{BB962C8B-B14F-4D97-AF65-F5344CB8AC3E}">
        <p14:creationId xmlns:p14="http://schemas.microsoft.com/office/powerpoint/2010/main" xmlns="" val="157853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400" y="1599290"/>
            <a:ext cx="4686300" cy="4324261"/>
          </a:xfrm>
          <a:prstGeom prst="rect">
            <a:avLst/>
          </a:prstGeom>
        </p:spPr>
        <p:txBody>
          <a:bodyPr wrap="square" numCol="1">
            <a:spAutoFit/>
          </a:bodyPr>
          <a:lstStyle/>
          <a:p>
            <a:pPr>
              <a:spcAft>
                <a:spcPts val="600"/>
              </a:spcAft>
            </a:pPr>
            <a:r>
              <a:rPr lang="en-US" sz="1600" dirty="0">
                <a:solidFill>
                  <a:srgbClr val="1A1812"/>
                </a:solidFill>
                <a:ea typeface="ＭＳ Ｐゴシック" pitchFamily="-111" charset="-128"/>
                <a:cs typeface="ＭＳ Ｐゴシック" pitchFamily="-111" charset="-128"/>
              </a:rPr>
              <a:t>You can get prescription drug coverage several ways:</a:t>
            </a:r>
          </a:p>
          <a:p>
            <a:pPr marL="285750" indent="-285750">
              <a:spcAft>
                <a:spcPts val="600"/>
              </a:spcAft>
              <a:buClr>
                <a:srgbClr val="B30B69"/>
              </a:buClr>
              <a:buFont typeface="Arial"/>
              <a:buChar char="•"/>
            </a:pPr>
            <a:r>
              <a:rPr lang="en-US" sz="1600" dirty="0" smtClean="0">
                <a:solidFill>
                  <a:srgbClr val="1A1812"/>
                </a:solidFill>
                <a:ea typeface="ＭＳ Ｐゴシック" pitchFamily="-111" charset="-128"/>
                <a:cs typeface="ＭＳ Ｐゴシック" pitchFamily="-111" charset="-128"/>
              </a:rPr>
              <a:t>Prescription </a:t>
            </a:r>
            <a:r>
              <a:rPr lang="en-US" sz="1600" dirty="0">
                <a:solidFill>
                  <a:srgbClr val="1A1812"/>
                </a:solidFill>
                <a:ea typeface="ＭＳ Ｐゴシック" pitchFamily="-111" charset="-128"/>
                <a:cs typeface="ＭＳ Ｐゴシック" pitchFamily="-111" charset="-128"/>
              </a:rPr>
              <a:t>drug plan (PDP) as a stand-alone plan  </a:t>
            </a:r>
          </a:p>
          <a:p>
            <a:pPr marL="466344" indent="-192024">
              <a:spcAft>
                <a:spcPts val="600"/>
              </a:spcAft>
              <a:buClr>
                <a:srgbClr val="B30B69"/>
              </a:buClr>
              <a:buFont typeface="Lucida Grande"/>
              <a:buChar char="–"/>
            </a:pPr>
            <a:r>
              <a:rPr lang="en-US" sz="1600" dirty="0" smtClean="0">
                <a:solidFill>
                  <a:srgbClr val="1A1812"/>
                </a:solidFill>
                <a:ea typeface="ＭＳ Ｐゴシック" pitchFamily="-111" charset="-128"/>
                <a:cs typeface="ＭＳ Ｐゴシック" pitchFamily="-111" charset="-128"/>
              </a:rPr>
              <a:t>A </a:t>
            </a:r>
            <a:r>
              <a:rPr lang="en-US" sz="1600" dirty="0">
                <a:solidFill>
                  <a:srgbClr val="1A1812"/>
                </a:solidFill>
                <a:ea typeface="ＭＳ Ｐゴシック" pitchFamily="-111" charset="-128"/>
                <a:cs typeface="ＭＳ Ｐゴシック" pitchFamily="-111" charset="-128"/>
              </a:rPr>
              <a:t>stand-alone PDP gives you prescription drug coverage, but no other medical benefits</a:t>
            </a:r>
          </a:p>
          <a:p>
            <a:pPr marL="466344" indent="-192024">
              <a:spcAft>
                <a:spcPts val="600"/>
              </a:spcAft>
              <a:buClr>
                <a:srgbClr val="B30B69"/>
              </a:buClr>
              <a:buFont typeface="Lucida Grande"/>
              <a:buChar char="–"/>
            </a:pPr>
            <a:r>
              <a:rPr lang="en-US" sz="1600" dirty="0" smtClean="0">
                <a:solidFill>
                  <a:srgbClr val="1A1812"/>
                </a:solidFill>
                <a:ea typeface="ＭＳ Ｐゴシック" pitchFamily="-111" charset="-128"/>
                <a:cs typeface="ＭＳ Ｐゴシック" pitchFamily="-111" charset="-128"/>
              </a:rPr>
              <a:t>You </a:t>
            </a:r>
            <a:r>
              <a:rPr lang="en-US" sz="1600" dirty="0">
                <a:solidFill>
                  <a:srgbClr val="1A1812"/>
                </a:solidFill>
                <a:ea typeface="ＭＳ Ｐゴシック" pitchFamily="-111" charset="-128"/>
                <a:cs typeface="ＭＳ Ｐゴシック" pitchFamily="-111" charset="-128"/>
              </a:rPr>
              <a:t>can use a stand-alone PDP with Original Medicare or with Original Medicare plus a Medicare Supplement (</a:t>
            </a:r>
            <a:r>
              <a:rPr lang="en-US" sz="1600" dirty="0" err="1">
                <a:solidFill>
                  <a:srgbClr val="1A1812"/>
                </a:solidFill>
                <a:ea typeface="ＭＳ Ｐゴシック" pitchFamily="-111" charset="-128"/>
                <a:cs typeface="ＭＳ Ｐゴシック" pitchFamily="-111" charset="-128"/>
              </a:rPr>
              <a:t>Medigap</a:t>
            </a:r>
            <a:r>
              <a:rPr lang="en-US" sz="1600" dirty="0">
                <a:solidFill>
                  <a:srgbClr val="1A1812"/>
                </a:solidFill>
                <a:ea typeface="ＭＳ Ｐゴシック" pitchFamily="-111" charset="-128"/>
                <a:cs typeface="ＭＳ Ｐゴシック" pitchFamily="-111" charset="-128"/>
              </a:rPr>
              <a:t>) plan</a:t>
            </a:r>
          </a:p>
          <a:p>
            <a:pPr marL="466344" indent="-192024">
              <a:spcAft>
                <a:spcPts val="600"/>
              </a:spcAft>
              <a:buClr>
                <a:srgbClr val="B30B69"/>
              </a:buClr>
              <a:buFont typeface="Lucida Grande"/>
              <a:buChar char="–"/>
            </a:pPr>
            <a:r>
              <a:rPr lang="en-US" sz="1600" dirty="0" smtClean="0">
                <a:solidFill>
                  <a:srgbClr val="1A1812"/>
                </a:solidFill>
                <a:ea typeface="ＭＳ Ｐゴシック" pitchFamily="-111" charset="-128"/>
                <a:cs typeface="ＭＳ Ｐゴシック" pitchFamily="-111" charset="-128"/>
              </a:rPr>
              <a:t>You </a:t>
            </a:r>
            <a:r>
              <a:rPr lang="en-US" sz="1600" dirty="0">
                <a:solidFill>
                  <a:srgbClr val="1A1812"/>
                </a:solidFill>
                <a:ea typeface="ＭＳ Ｐゴシック" pitchFamily="-111" charset="-128"/>
                <a:cs typeface="ＭＳ Ｐゴシック" pitchFamily="-111" charset="-128"/>
              </a:rPr>
              <a:t>can use a stand-alone PDP with a Private-Fee-for-Service (PFFS) plan that doesn’t contain drug coverage</a:t>
            </a:r>
          </a:p>
          <a:p>
            <a:pPr marL="285750" indent="-285750">
              <a:spcAft>
                <a:spcPts val="600"/>
              </a:spcAft>
              <a:buClr>
                <a:srgbClr val="B30B69"/>
              </a:buClr>
              <a:buFont typeface="Arial"/>
              <a:buChar char="•"/>
            </a:pPr>
            <a:r>
              <a:rPr lang="en-US" sz="1600" dirty="0" smtClean="0">
                <a:solidFill>
                  <a:srgbClr val="1A1812"/>
                </a:solidFill>
                <a:ea typeface="ＭＳ Ｐゴシック" pitchFamily="-111" charset="-128"/>
                <a:cs typeface="ＭＳ Ｐゴシック" pitchFamily="-111" charset="-128"/>
              </a:rPr>
              <a:t>As </a:t>
            </a:r>
            <a:r>
              <a:rPr lang="en-US" sz="1600" dirty="0">
                <a:solidFill>
                  <a:srgbClr val="1A1812"/>
                </a:solidFill>
                <a:ea typeface="ＭＳ Ｐゴシック" pitchFamily="-111" charset="-128"/>
                <a:cs typeface="ＭＳ Ｐゴシック" pitchFamily="-111" charset="-128"/>
              </a:rPr>
              <a:t>a part of a Medicare Advantage plan</a:t>
            </a:r>
          </a:p>
          <a:p>
            <a:pPr marL="285750" indent="-285750">
              <a:spcAft>
                <a:spcPts val="600"/>
              </a:spcAft>
              <a:buClr>
                <a:srgbClr val="B30B69"/>
              </a:buClr>
              <a:buFont typeface="Arial"/>
              <a:buChar char="•"/>
            </a:pPr>
            <a:r>
              <a:rPr lang="en-US" sz="1600" dirty="0">
                <a:solidFill>
                  <a:srgbClr val="1A1812"/>
                </a:solidFill>
                <a:ea typeface="ＭＳ Ｐゴシック" pitchFamily="-111" charset="-128"/>
                <a:cs typeface="ＭＳ Ｐゴシック" pitchFamily="-111" charset="-128"/>
              </a:rPr>
              <a:t>Also referred to as Medicare Advantage + Prescription Drugs (MAPD) </a:t>
            </a:r>
          </a:p>
          <a:p>
            <a:pPr marL="285750" indent="-285750">
              <a:spcAft>
                <a:spcPts val="600"/>
              </a:spcAft>
              <a:buClr>
                <a:srgbClr val="B30B69"/>
              </a:buClr>
              <a:buFont typeface="Arial"/>
              <a:buChar char="•"/>
            </a:pPr>
            <a:r>
              <a:rPr lang="en-US" sz="1600" dirty="0" smtClean="0">
                <a:solidFill>
                  <a:srgbClr val="1A1812"/>
                </a:solidFill>
                <a:ea typeface="ＭＳ Ｐゴシック" pitchFamily="-111" charset="-128"/>
                <a:cs typeface="ＭＳ Ｐゴシック" pitchFamily="-111" charset="-128"/>
              </a:rPr>
              <a:t>As </a:t>
            </a:r>
            <a:r>
              <a:rPr lang="en-US" sz="1600" dirty="0">
                <a:solidFill>
                  <a:srgbClr val="1A1812"/>
                </a:solidFill>
                <a:ea typeface="ＭＳ Ｐゴシック" pitchFamily="-111" charset="-128"/>
                <a:cs typeface="ＭＳ Ｐゴシック" pitchFamily="-111" charset="-128"/>
              </a:rPr>
              <a:t>a part of your retiree benefit package, if available from your former employer or union </a:t>
            </a:r>
            <a:endParaRPr lang="en-US" sz="1600" dirty="0">
              <a:solidFill>
                <a:srgbClr val="1A1812"/>
              </a:solidFill>
            </a:endParaRPr>
          </a:p>
        </p:txBody>
      </p:sp>
      <p:sp>
        <p:nvSpPr>
          <p:cNvPr id="12" name="Title 11"/>
          <p:cNvSpPr>
            <a:spLocks noGrp="1"/>
          </p:cNvSpPr>
          <p:nvPr>
            <p:ph type="title"/>
          </p:nvPr>
        </p:nvSpPr>
        <p:spPr/>
        <p:txBody>
          <a:bodyPr>
            <a:normAutofit/>
          </a:bodyPr>
          <a:lstStyle/>
          <a:p>
            <a:r>
              <a:rPr lang="en-US" sz="2800" dirty="0"/>
              <a:t>How to get drug coverage</a:t>
            </a:r>
          </a:p>
        </p:txBody>
      </p:sp>
      <p:sp>
        <p:nvSpPr>
          <p:cNvPr id="2" name="Slide Number Placeholder 1"/>
          <p:cNvSpPr>
            <a:spLocks noGrp="1"/>
          </p:cNvSpPr>
          <p:nvPr>
            <p:ph type="sldNum" sz="quarter" idx="12"/>
          </p:nvPr>
        </p:nvSpPr>
        <p:spPr/>
        <p:txBody>
          <a:bodyPr/>
          <a:lstStyle/>
          <a:p>
            <a:fld id="{0A063A8B-E268-8041-82CE-B89EACAA2B01}" type="slidenum">
              <a:rPr lang="en-US" smtClean="0"/>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1985" y="1641255"/>
            <a:ext cx="3310622" cy="4146989"/>
          </a:xfrm>
          <a:prstGeom prst="rect">
            <a:avLst/>
          </a:prstGeom>
        </p:spPr>
      </p:pic>
    </p:spTree>
    <p:extLst>
      <p:ext uri="{BB962C8B-B14F-4D97-AF65-F5344CB8AC3E}">
        <p14:creationId xmlns:p14="http://schemas.microsoft.com/office/powerpoint/2010/main" xmlns="" val="1695699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5426" y="1663700"/>
            <a:ext cx="8330794" cy="584776"/>
          </a:xfrm>
          <a:prstGeom prst="rect">
            <a:avLst/>
          </a:prstGeom>
        </p:spPr>
        <p:txBody>
          <a:bodyPr wrap="square" numCol="1">
            <a:spAutoFit/>
          </a:bodyPr>
          <a:lstStyle/>
          <a:p>
            <a:pPr marL="182880">
              <a:spcAft>
                <a:spcPts val="2000"/>
              </a:spcAft>
              <a:buClr>
                <a:srgbClr val="AA005F"/>
              </a:buClr>
            </a:pPr>
            <a:r>
              <a:rPr lang="en-US" sz="1600" b="1" dirty="0">
                <a:solidFill>
                  <a:srgbClr val="1D5B2D"/>
                </a:solidFill>
              </a:rPr>
              <a:t>Medicare defines a minimum benefit all carriers must offer, all Part D plans offer benefits equal to or better than the following:</a:t>
            </a:r>
          </a:p>
        </p:txBody>
      </p:sp>
      <p:sp>
        <p:nvSpPr>
          <p:cNvPr id="17" name="Title 16"/>
          <p:cNvSpPr>
            <a:spLocks noGrp="1"/>
          </p:cNvSpPr>
          <p:nvPr>
            <p:ph type="title"/>
          </p:nvPr>
        </p:nvSpPr>
        <p:spPr/>
        <p:txBody>
          <a:bodyPr>
            <a:normAutofit/>
          </a:bodyPr>
          <a:lstStyle/>
          <a:p>
            <a:r>
              <a:rPr lang="en-US" sz="2800" dirty="0">
                <a:cs typeface="Calibri"/>
              </a:rPr>
              <a:t>Medicare-defined basic benefit</a:t>
            </a:r>
            <a:endParaRPr lang="en-US" sz="2800" dirty="0">
              <a:latin typeface="Calibri"/>
              <a:cs typeface="Calibri"/>
            </a:endParaRPr>
          </a:p>
        </p:txBody>
      </p:sp>
      <p:sp>
        <p:nvSpPr>
          <p:cNvPr id="2" name="Slide Number Placeholder 1"/>
          <p:cNvSpPr>
            <a:spLocks noGrp="1"/>
          </p:cNvSpPr>
          <p:nvPr>
            <p:ph type="sldNum" sz="quarter" idx="12"/>
          </p:nvPr>
        </p:nvSpPr>
        <p:spPr/>
        <p:txBody>
          <a:bodyPr/>
          <a:lstStyle/>
          <a:p>
            <a:fld id="{0A063A8B-E268-8041-82CE-B89EACAA2B01}" type="slidenum">
              <a:rPr lang="en-US" smtClean="0"/>
              <a:pPr/>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2944141160"/>
              </p:ext>
            </p:extLst>
          </p:nvPr>
        </p:nvGraphicFramePr>
        <p:xfrm>
          <a:off x="476789" y="2276860"/>
          <a:ext cx="8079431" cy="3555805"/>
        </p:xfrm>
        <a:graphic>
          <a:graphicData uri="http://schemas.openxmlformats.org/drawingml/2006/table">
            <a:tbl>
              <a:tblPr>
                <a:effectLst/>
              </a:tblPr>
              <a:tblGrid>
                <a:gridCol w="2504375"/>
                <a:gridCol w="2037039"/>
                <a:gridCol w="3538017"/>
              </a:tblGrid>
              <a:tr h="0">
                <a:tc gridSpan="3">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600" b="1" i="0" u="none" strike="noStrike" cap="none" normalizeH="0" baseline="0" dirty="0" smtClean="0">
                          <a:ln>
                            <a:noFill/>
                          </a:ln>
                          <a:solidFill>
                            <a:schemeClr val="bg1"/>
                          </a:solidFill>
                          <a:effectLst/>
                          <a:latin typeface="+mn-lt"/>
                          <a:ea typeface="Times New Roman" charset="0"/>
                          <a:cs typeface="Times New Roman" charset="0"/>
                        </a:rPr>
                        <a:t>2014 </a:t>
                      </a:r>
                      <a:r>
                        <a:rPr kumimoji="0" lang="en-US" sz="1600" b="1" i="0" u="none" strike="noStrike" cap="none" normalizeH="0" baseline="0" dirty="0">
                          <a:ln>
                            <a:noFill/>
                          </a:ln>
                          <a:solidFill>
                            <a:schemeClr val="bg1"/>
                          </a:solidFill>
                          <a:effectLst/>
                          <a:latin typeface="+mn-lt"/>
                          <a:ea typeface="Times New Roman" charset="0"/>
                          <a:cs typeface="Times New Roman" charset="0"/>
                        </a:rPr>
                        <a:t>Medicare Prescription Drug Plan </a:t>
                      </a:r>
                      <a:r>
                        <a:rPr kumimoji="0" lang="en-US" sz="1600" b="1" i="0" u="none" strike="noStrike" cap="none" normalizeH="0" baseline="0" dirty="0" smtClean="0">
                          <a:ln>
                            <a:noFill/>
                          </a:ln>
                          <a:solidFill>
                            <a:schemeClr val="bg1"/>
                          </a:solidFill>
                          <a:effectLst/>
                          <a:latin typeface="+mn-lt"/>
                          <a:ea typeface="Times New Roman" charset="0"/>
                          <a:cs typeface="Times New Roman" charset="0"/>
                        </a:rPr>
                        <a:t>- Basic </a:t>
                      </a:r>
                      <a:r>
                        <a:rPr kumimoji="0" lang="en-US" sz="1600" b="1" i="0" u="none" strike="noStrike" cap="none" normalizeH="0" baseline="0" dirty="0">
                          <a:ln>
                            <a:noFill/>
                          </a:ln>
                          <a:solidFill>
                            <a:schemeClr val="bg1"/>
                          </a:solidFill>
                          <a:effectLst/>
                          <a:latin typeface="+mn-lt"/>
                          <a:ea typeface="Times New Roman" charset="0"/>
                          <a:cs typeface="Times New Roman" charset="0"/>
                        </a:rPr>
                        <a:t>Coverage</a:t>
                      </a:r>
                      <a:endParaRPr kumimoji="0" lang="en-US" sz="1600" b="0" i="0" u="none" strike="noStrike" cap="none" normalizeH="0" baseline="0" dirty="0">
                        <a:ln>
                          <a:noFill/>
                        </a:ln>
                        <a:solidFill>
                          <a:schemeClr val="bg1"/>
                        </a:solidFill>
                        <a:effectLst/>
                        <a:latin typeface="+mn-lt"/>
                        <a:ea typeface="Times New Roman" charset="0"/>
                        <a:cs typeface="Times New Roman" charset="0"/>
                      </a:endParaRPr>
                    </a:p>
                  </a:txBody>
                  <a:tcPr marT="73152" marB="73152"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C5B2F"/>
                    </a:solidFill>
                  </a:tcPr>
                </a:tc>
                <a:tc hMerge="1">
                  <a:txBody>
                    <a:bodyPr/>
                    <a:lstStyle/>
                    <a:p>
                      <a:endParaRPr lang="en-US"/>
                    </a:p>
                  </a:txBody>
                  <a:tcPr/>
                </a:tc>
                <a:tc hMerge="1">
                  <a:txBody>
                    <a:bodyPr/>
                    <a:lstStyle/>
                    <a:p>
                      <a:endParaRPr lang="en-US"/>
                    </a:p>
                  </a:txBody>
                  <a:tcPr/>
                </a:tc>
              </a:tr>
              <a:tr h="433388">
                <a:tc>
                  <a:txBody>
                    <a:bodyPr/>
                    <a:lstStyle/>
                    <a:p>
                      <a:pPr marL="0" marR="0" lvl="0" indent="0" algn="l" defTabSz="914400" rtl="0" eaLnBrk="1" fontAlgn="base" latinLnBrk="0" hangingPunct="1">
                        <a:lnSpc>
                          <a:spcPct val="100000"/>
                        </a:lnSpc>
                        <a:spcBef>
                          <a:spcPts val="13"/>
                        </a:spcBef>
                        <a:spcAft>
                          <a:spcPts val="13"/>
                        </a:spcAft>
                        <a:buClrTx/>
                        <a:buSzTx/>
                        <a:buFontTx/>
                        <a:buNone/>
                        <a:tabLst/>
                      </a:pPr>
                      <a:endParaRPr kumimoji="0" lang="en-US" sz="1600" b="0" i="0" u="none" strike="noStrike" kern="1200" cap="none" normalizeH="0" baseline="0" dirty="0">
                        <a:ln>
                          <a:noFill/>
                        </a:ln>
                        <a:solidFill>
                          <a:schemeClr val="bg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500" b="1" i="0" u="none" strike="noStrike" cap="none" normalizeH="0" baseline="0" dirty="0" smtClean="0">
                          <a:ln>
                            <a:noFill/>
                          </a:ln>
                          <a:solidFill>
                            <a:srgbClr val="000000"/>
                          </a:solidFill>
                          <a:effectLst/>
                          <a:latin typeface="+mn-lt"/>
                          <a:ea typeface="Times New Roman" charset="0"/>
                          <a:cs typeface="Times New Roman" charset="0"/>
                        </a:rPr>
                        <a:t>2014 </a:t>
                      </a:r>
                      <a:r>
                        <a:rPr kumimoji="0" lang="en-US" sz="1500" b="1" i="0" u="none" strike="noStrike" cap="none" normalizeH="0" baseline="0" dirty="0">
                          <a:ln>
                            <a:noFill/>
                          </a:ln>
                          <a:solidFill>
                            <a:srgbClr val="000000"/>
                          </a:solidFill>
                          <a:effectLst/>
                          <a:latin typeface="+mn-lt"/>
                          <a:ea typeface="Times New Roman" charset="0"/>
                          <a:cs typeface="Times New Roman" charset="0"/>
                        </a:rPr>
                        <a:t>Basic Benefits</a:t>
                      </a:r>
                    </a:p>
                  </a:txBody>
                  <a:tcPr marT="73152" marB="73152" anchor="ctr" horzOverflow="overflow">
                    <a:lnL w="31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500" b="1" i="0" u="none" strike="noStrike" cap="none" normalizeH="0" baseline="0" dirty="0">
                          <a:ln>
                            <a:noFill/>
                          </a:ln>
                          <a:solidFill>
                            <a:srgbClr val="000000"/>
                          </a:solidFill>
                          <a:effectLst/>
                          <a:latin typeface="+mn-lt"/>
                          <a:ea typeface="Times New Roman" charset="0"/>
                          <a:cs typeface="Times New Roman" charset="0"/>
                        </a:rPr>
                        <a:t>You Pay</a:t>
                      </a:r>
                    </a:p>
                  </a:txBody>
                  <a:tcPr marT="73152" marB="73152" anchor="ctr" horzOverflow="overflow">
                    <a:lnL w="12700" cap="flat" cmpd="sng" algn="ctr">
                      <a:solidFill>
                        <a:scrgbClr r="0" g="0" b="0"/>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600" b="1" i="0" u="none" strike="noStrike" cap="none" normalizeH="0" baseline="0" dirty="0">
                          <a:ln>
                            <a:noFill/>
                          </a:ln>
                          <a:solidFill>
                            <a:srgbClr val="B30B69"/>
                          </a:solidFill>
                          <a:effectLst/>
                          <a:latin typeface="+mn-lt"/>
                          <a:ea typeface="Times New Roman" charset="0"/>
                          <a:cs typeface="Times New Roman" charset="0"/>
                        </a:rPr>
                        <a:t>Deductible</a:t>
                      </a: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$310</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100</a:t>
                      </a:r>
                      <a:r>
                        <a:rPr kumimoji="0" lang="en-US" sz="1400" b="0" i="0" u="none" strike="noStrike" cap="none" normalizeH="0" baseline="0" dirty="0">
                          <a:ln>
                            <a:noFill/>
                          </a:ln>
                          <a:solidFill>
                            <a:schemeClr val="tx1"/>
                          </a:solidFill>
                          <a:effectLst/>
                          <a:latin typeface="+mn-lt"/>
                          <a:ea typeface="Times New Roman" charset="0"/>
                          <a:cs typeface="Times New Roman" charset="0"/>
                        </a:rPr>
                        <a:t>% of first $</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310</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12700" cap="flat" cmpd="sng" algn="ctr">
                      <a:solidFill>
                        <a:scrgbClr r="0" g="0" b="0"/>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600" b="1" i="0" u="none" strike="noStrike" cap="none" normalizeH="0" baseline="0" dirty="0">
                          <a:ln>
                            <a:noFill/>
                          </a:ln>
                          <a:solidFill>
                            <a:srgbClr val="B30B69"/>
                          </a:solidFill>
                          <a:effectLst/>
                          <a:latin typeface="+mn-lt"/>
                          <a:ea typeface="Times New Roman" charset="0"/>
                          <a:cs typeface="Times New Roman" charset="0"/>
                        </a:rPr>
                        <a:t>Initial Coverage Limit</a:t>
                      </a: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$2,850</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25</a:t>
                      </a:r>
                      <a:r>
                        <a:rPr kumimoji="0" lang="en-US" sz="1400" b="0" i="0" u="none" strike="noStrike" cap="none" normalizeH="0" baseline="0" dirty="0">
                          <a:ln>
                            <a:noFill/>
                          </a:ln>
                          <a:solidFill>
                            <a:schemeClr val="tx1"/>
                          </a:solidFill>
                          <a:effectLst/>
                          <a:latin typeface="+mn-lt"/>
                          <a:ea typeface="Times New Roman" charset="0"/>
                          <a:cs typeface="Times New Roman" charset="0"/>
                        </a:rPr>
                        <a:t>% of the next $</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2,540 </a:t>
                      </a:r>
                      <a:r>
                        <a:rPr kumimoji="0" lang="en-US" sz="1400" b="0" i="0" u="none" strike="noStrike" cap="none" normalizeH="0" baseline="0" dirty="0">
                          <a:ln>
                            <a:noFill/>
                          </a:ln>
                          <a:solidFill>
                            <a:schemeClr val="tx1"/>
                          </a:solidFill>
                          <a:effectLst/>
                          <a:latin typeface="+mn-lt"/>
                          <a:ea typeface="Times New Roman" charset="0"/>
                          <a:cs typeface="Times New Roman" charset="0"/>
                        </a:rPr>
                        <a:t>($</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635) </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12700" cap="flat" cmpd="sng" algn="ctr">
                      <a:solidFill>
                        <a:scrgbClr r="0" g="0" b="0"/>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0009">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600" b="1" i="0" u="none" strike="noStrike" cap="none" normalizeH="0" baseline="0" dirty="0">
                          <a:ln>
                            <a:noFill/>
                          </a:ln>
                          <a:solidFill>
                            <a:srgbClr val="B30B69"/>
                          </a:solidFill>
                          <a:effectLst/>
                          <a:latin typeface="+mn-lt"/>
                          <a:ea typeface="Times New Roman" charset="0"/>
                          <a:cs typeface="Times New Roman" charset="0"/>
                        </a:rPr>
                        <a:t>Coverage Gap*</a:t>
                      </a: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$3,605</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47.5% </a:t>
                      </a:r>
                      <a:r>
                        <a:rPr kumimoji="0" lang="en-US" sz="1400" b="0" i="0" u="none" strike="noStrike" cap="none" normalizeH="0" baseline="0" dirty="0">
                          <a:ln>
                            <a:noFill/>
                          </a:ln>
                          <a:solidFill>
                            <a:schemeClr val="tx1"/>
                          </a:solidFill>
                          <a:effectLst/>
                          <a:latin typeface="+mn-lt"/>
                          <a:ea typeface="Times New Roman" charset="0"/>
                          <a:cs typeface="Times New Roman" charset="0"/>
                        </a:rPr>
                        <a:t>of covered brand name and</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 72% of </a:t>
                      </a:r>
                      <a:r>
                        <a:rPr kumimoji="0" lang="en-US" sz="1400" b="0" i="0" u="none" strike="noStrike" cap="none" normalizeH="0" baseline="0" dirty="0">
                          <a:ln>
                            <a:noFill/>
                          </a:ln>
                          <a:solidFill>
                            <a:schemeClr val="tx1"/>
                          </a:solidFill>
                          <a:effectLst/>
                          <a:latin typeface="+mn-lt"/>
                          <a:ea typeface="Times New Roman" charset="0"/>
                          <a:cs typeface="Times New Roman" charset="0"/>
                        </a:rPr>
                        <a:t>generic drugs of the next</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 </a:t>
                      </a:r>
                      <a:r>
                        <a:rPr lang="en-US" sz="1400" kern="1200" baseline="0" dirty="0" smtClean="0">
                          <a:solidFill>
                            <a:schemeClr val="tx1"/>
                          </a:solidFill>
                          <a:latin typeface="+mn-lt"/>
                          <a:ea typeface="+mn-ea"/>
                          <a:cs typeface="+mn-cs"/>
                        </a:rPr>
                        <a:t>$3,605 until the cumulative out-of-pocket costs reach $4,550</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12700" cap="flat" cmpd="sng" algn="ctr">
                      <a:solidFill>
                        <a:scrgbClr r="0" g="0" b="0"/>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217">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1" i="0" u="none" strike="noStrike" cap="none" normalizeH="0" baseline="0" dirty="0" smtClean="0">
                          <a:ln>
                            <a:noFill/>
                          </a:ln>
                          <a:solidFill>
                            <a:schemeClr val="bg1"/>
                          </a:solidFill>
                          <a:effectLst/>
                          <a:latin typeface="+mn-lt"/>
                          <a:ea typeface="Times New Roman" charset="0"/>
                          <a:cs typeface="Times New Roman" charset="0"/>
                        </a:rPr>
                        <a:t>Annual </a:t>
                      </a:r>
                      <a:r>
                        <a:rPr kumimoji="0" lang="en-US" sz="1400" b="1" i="0" u="none" strike="noStrike" cap="none" normalizeH="0" baseline="0" dirty="0">
                          <a:ln>
                            <a:noFill/>
                          </a:ln>
                          <a:solidFill>
                            <a:schemeClr val="bg1"/>
                          </a:solidFill>
                          <a:effectLst/>
                          <a:latin typeface="+mn-lt"/>
                          <a:ea typeface="Times New Roman" charset="0"/>
                          <a:cs typeface="Times New Roman" charset="0"/>
                        </a:rPr>
                        <a:t>Out-of-Pocket Amount</a:t>
                      </a: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5B2F"/>
                    </a:solidFill>
                  </a:tcPr>
                </a:tc>
                <a:tc gridSpan="2">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1400" b="1" i="0" u="none" strike="noStrike" cap="none" normalizeH="0" baseline="0" dirty="0" smtClean="0">
                          <a:ln>
                            <a:noFill/>
                          </a:ln>
                          <a:solidFill>
                            <a:schemeClr val="bg1"/>
                          </a:solidFill>
                          <a:effectLst/>
                          <a:latin typeface="+mn-lt"/>
                          <a:ea typeface="Times New Roman" charset="0"/>
                          <a:cs typeface="Times New Roman" charset="0"/>
                        </a:rPr>
                        <a:t>$4,550</a:t>
                      </a:r>
                      <a:r>
                        <a:rPr kumimoji="0" lang="en-US" sz="1400" b="0" i="0" u="none" strike="noStrike" cap="none" normalizeH="0" baseline="30000" dirty="0">
                          <a:ln>
                            <a:noFill/>
                          </a:ln>
                          <a:solidFill>
                            <a:schemeClr val="bg1"/>
                          </a:solidFill>
                          <a:effectLst/>
                          <a:latin typeface="+mn-lt"/>
                          <a:ea typeface="Times New Roman" charset="0"/>
                          <a:cs typeface="Times New Roman" charset="0"/>
                        </a:rPr>
                        <a:t>**</a:t>
                      </a:r>
                      <a:endParaRPr kumimoji="0" lang="en-US" sz="1400" b="0" i="0" u="none" strike="noStrike" cap="none" normalizeH="0" baseline="0" dirty="0">
                        <a:ln>
                          <a:noFill/>
                        </a:ln>
                        <a:solidFill>
                          <a:schemeClr val="bg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5B2F"/>
                    </a:solidFill>
                  </a:tcPr>
                </a:tc>
                <a:tc hMerge="1">
                  <a:txBody>
                    <a:bodyPr/>
                    <a:lstStyle/>
                    <a:p>
                      <a:endParaRPr lang="en-US"/>
                    </a:p>
                  </a:txBody>
                  <a:tcPr/>
                </a:tc>
              </a:tr>
              <a:tr h="575437">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600" b="1" i="0" u="none" strike="noStrike" cap="none" normalizeH="0" baseline="0" dirty="0">
                          <a:ln>
                            <a:noFill/>
                          </a:ln>
                          <a:solidFill>
                            <a:srgbClr val="B30B69"/>
                          </a:solidFill>
                          <a:effectLst/>
                          <a:latin typeface="+mn-lt"/>
                          <a:ea typeface="Times New Roman" charset="0"/>
                          <a:cs typeface="Times New Roman" charset="0"/>
                        </a:rPr>
                        <a:t>Catastrophic Coverage</a:t>
                      </a:r>
                    </a:p>
                  </a:txBody>
                  <a:tcPr marT="73152" marB="73152"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charset="0"/>
                          <a:cs typeface="Times New Roman" charset="0"/>
                        </a:rPr>
                        <a:t>Medicare </a:t>
                      </a:r>
                      <a:r>
                        <a:rPr kumimoji="0" lang="en-US" sz="1400" b="0" i="0" u="none" strike="noStrike" cap="none" normalizeH="0" baseline="0" dirty="0">
                          <a:ln>
                            <a:noFill/>
                          </a:ln>
                          <a:solidFill>
                            <a:schemeClr val="tx1"/>
                          </a:solidFill>
                          <a:effectLst/>
                          <a:latin typeface="+mn-lt"/>
                          <a:ea typeface="Times New Roman" charset="0"/>
                          <a:cs typeface="Times New Roman" charset="0"/>
                        </a:rPr>
                        <a:t>and Plan 95</a:t>
                      </a:r>
                      <a:r>
                        <a:rPr kumimoji="0" lang="en-US" sz="1400" b="0" i="0" u="none" strike="noStrike" cap="none" normalizeH="0" baseline="0" dirty="0" smtClean="0">
                          <a:ln>
                            <a:noFill/>
                          </a:ln>
                          <a:solidFill>
                            <a:schemeClr val="tx1"/>
                          </a:solidFill>
                          <a:effectLst/>
                          <a:latin typeface="+mn-lt"/>
                          <a:ea typeface="Times New Roman" charset="0"/>
                          <a:cs typeface="Times New Roman" charset="0"/>
                        </a:rPr>
                        <a:t>%</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31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Arial" charset="0"/>
                          <a:cs typeface="Arial" charset="0"/>
                        </a:rPr>
                        <a:t>$2.55 </a:t>
                      </a:r>
                      <a:r>
                        <a:rPr kumimoji="0" lang="en-US" sz="1400" b="0" i="0" u="none" strike="noStrike" cap="none" normalizeH="0" baseline="0" dirty="0">
                          <a:ln>
                            <a:noFill/>
                          </a:ln>
                          <a:solidFill>
                            <a:schemeClr val="tx1"/>
                          </a:solidFill>
                          <a:effectLst/>
                          <a:latin typeface="+mn-lt"/>
                          <a:ea typeface="Arial" charset="0"/>
                          <a:cs typeface="Arial" charset="0"/>
                        </a:rPr>
                        <a:t>for generic</a:t>
                      </a:r>
                      <a:r>
                        <a:rPr kumimoji="0" lang="en-US" sz="1400" b="0" i="0" u="none" strike="noStrike" cap="none" normalizeH="0" baseline="0" dirty="0" smtClean="0">
                          <a:ln>
                            <a:noFill/>
                          </a:ln>
                          <a:solidFill>
                            <a:schemeClr val="tx1"/>
                          </a:solidFill>
                          <a:effectLst/>
                          <a:latin typeface="+mn-lt"/>
                          <a:ea typeface="Arial" charset="0"/>
                          <a:cs typeface="Arial" charset="0"/>
                        </a:rPr>
                        <a:t>/multiple</a:t>
                      </a:r>
                      <a:r>
                        <a:rPr kumimoji="0" lang="en-US" sz="1400" b="0" i="0" u="none" strike="noStrike" cap="none" normalizeH="0" baseline="0" dirty="0">
                          <a:ln>
                            <a:noFill/>
                          </a:ln>
                          <a:solidFill>
                            <a:schemeClr val="tx1"/>
                          </a:solidFill>
                          <a:effectLst/>
                          <a:latin typeface="+mn-lt"/>
                          <a:ea typeface="Arial" charset="0"/>
                          <a:cs typeface="Arial" charset="0"/>
                        </a:rPr>
                        <a:t>-source drug</a:t>
                      </a:r>
                      <a:r>
                        <a:rPr kumimoji="0" lang="en-US" sz="1400" b="0" i="0" u="none" strike="noStrike" cap="none" normalizeH="0" baseline="0" dirty="0" smtClean="0">
                          <a:ln>
                            <a:noFill/>
                          </a:ln>
                          <a:solidFill>
                            <a:schemeClr val="tx1"/>
                          </a:solidFill>
                          <a:effectLst/>
                          <a:latin typeface="+mn-lt"/>
                          <a:ea typeface="Arial" charset="0"/>
                          <a:cs typeface="Arial" charset="0"/>
                        </a:rPr>
                        <a:t> </a:t>
                      </a:r>
                    </a:p>
                    <a:p>
                      <a:pPr marL="0" marR="0" lvl="0" indent="0" algn="l" defTabSz="914400" rtl="0" eaLnBrk="1" fontAlgn="base" latinLnBrk="0" hangingPunct="1">
                        <a:lnSpc>
                          <a:spcPct val="100000"/>
                        </a:lnSpc>
                        <a:spcBef>
                          <a:spcPts val="13"/>
                        </a:spcBef>
                        <a:spcAft>
                          <a:spcPts val="13"/>
                        </a:spcAft>
                        <a:buClrTx/>
                        <a:buSzTx/>
                        <a:buFontTx/>
                        <a:buNone/>
                        <a:tabLst/>
                      </a:pPr>
                      <a:r>
                        <a:rPr kumimoji="0" lang="en-US" sz="1400" b="0" i="0" u="none" strike="noStrike" cap="none" normalizeH="0" baseline="0" dirty="0" smtClean="0">
                          <a:ln>
                            <a:noFill/>
                          </a:ln>
                          <a:solidFill>
                            <a:schemeClr val="tx1"/>
                          </a:solidFill>
                          <a:effectLst/>
                          <a:latin typeface="+mn-lt"/>
                          <a:ea typeface="Arial" charset="0"/>
                          <a:cs typeface="Arial" charset="0"/>
                        </a:rPr>
                        <a:t>and </a:t>
                      </a:r>
                      <a:r>
                        <a:rPr kumimoji="0" lang="en-US" sz="1400" b="0" i="0" u="none" strike="noStrike" cap="none" normalizeH="0" baseline="0" dirty="0">
                          <a:ln>
                            <a:noFill/>
                          </a:ln>
                          <a:solidFill>
                            <a:schemeClr val="tx1"/>
                          </a:solidFill>
                          <a:effectLst/>
                          <a:latin typeface="+mn-lt"/>
                          <a:ea typeface="Arial" charset="0"/>
                          <a:cs typeface="Arial" charset="0"/>
                        </a:rPr>
                        <a:t>$</a:t>
                      </a:r>
                      <a:r>
                        <a:rPr kumimoji="0" lang="en-US" sz="1400" b="0" i="0" u="none" strike="noStrike" cap="none" normalizeH="0" baseline="0" dirty="0" smtClean="0">
                          <a:ln>
                            <a:noFill/>
                          </a:ln>
                          <a:solidFill>
                            <a:schemeClr val="tx1"/>
                          </a:solidFill>
                          <a:effectLst/>
                          <a:latin typeface="+mn-lt"/>
                          <a:ea typeface="Arial" charset="0"/>
                          <a:cs typeface="Arial" charset="0"/>
                        </a:rPr>
                        <a:t>6.35 </a:t>
                      </a:r>
                      <a:r>
                        <a:rPr kumimoji="0" lang="en-US" sz="1400" b="0" i="0" u="none" strike="noStrike" cap="none" normalizeH="0" baseline="0" dirty="0">
                          <a:ln>
                            <a:noFill/>
                          </a:ln>
                          <a:solidFill>
                            <a:schemeClr val="tx1"/>
                          </a:solidFill>
                          <a:effectLst/>
                          <a:latin typeface="+mn-lt"/>
                          <a:ea typeface="Arial" charset="0"/>
                          <a:cs typeface="Arial" charset="0"/>
                        </a:rPr>
                        <a:t>for all other </a:t>
                      </a:r>
                      <a:r>
                        <a:rPr kumimoji="0" lang="en-US" sz="1400" b="0" i="0" u="none" strike="noStrike" cap="none" normalizeH="0" baseline="0" dirty="0" smtClean="0">
                          <a:ln>
                            <a:noFill/>
                          </a:ln>
                          <a:solidFill>
                            <a:schemeClr val="tx1"/>
                          </a:solidFill>
                          <a:effectLst/>
                          <a:latin typeface="+mn-lt"/>
                          <a:ea typeface="Arial" charset="0"/>
                          <a:cs typeface="Arial" charset="0"/>
                        </a:rPr>
                        <a:t>drugs; or </a:t>
                      </a:r>
                      <a:br>
                        <a:rPr kumimoji="0" lang="en-US" sz="1400" b="0" i="0" u="none" strike="noStrike" cap="none" normalizeH="0" baseline="0" dirty="0" smtClean="0">
                          <a:ln>
                            <a:noFill/>
                          </a:ln>
                          <a:solidFill>
                            <a:schemeClr val="tx1"/>
                          </a:solidFill>
                          <a:effectLst/>
                          <a:latin typeface="+mn-lt"/>
                          <a:ea typeface="Arial" charset="0"/>
                          <a:cs typeface="Arial" charset="0"/>
                        </a:rPr>
                      </a:br>
                      <a:r>
                        <a:rPr kumimoji="0" lang="en-US" sz="1400" b="0" i="0" u="none" strike="noStrike" cap="none" normalizeH="0" baseline="0" dirty="0" smtClean="0">
                          <a:ln>
                            <a:noFill/>
                          </a:ln>
                          <a:solidFill>
                            <a:schemeClr val="tx1"/>
                          </a:solidFill>
                          <a:effectLst/>
                          <a:latin typeface="+mn-lt"/>
                          <a:ea typeface="Arial" charset="0"/>
                          <a:cs typeface="Arial" charset="0"/>
                        </a:rPr>
                        <a:t>5</a:t>
                      </a:r>
                      <a:r>
                        <a:rPr kumimoji="0" lang="en-US" sz="1400" b="0" i="0" u="none" strike="noStrike" cap="none" normalizeH="0" baseline="0" dirty="0">
                          <a:ln>
                            <a:noFill/>
                          </a:ln>
                          <a:solidFill>
                            <a:schemeClr val="tx1"/>
                          </a:solidFill>
                          <a:effectLst/>
                          <a:latin typeface="+mn-lt"/>
                          <a:ea typeface="Arial" charset="0"/>
                          <a:cs typeface="Arial" charset="0"/>
                        </a:rPr>
                        <a:t>% </a:t>
                      </a:r>
                      <a:r>
                        <a:rPr kumimoji="0" lang="en-US" sz="1400" b="0" i="0" u="none" strike="noStrike" cap="none" normalizeH="0" baseline="0" dirty="0" smtClean="0">
                          <a:ln>
                            <a:noFill/>
                          </a:ln>
                          <a:solidFill>
                            <a:schemeClr val="tx1"/>
                          </a:solidFill>
                          <a:effectLst/>
                          <a:latin typeface="+mn-lt"/>
                          <a:ea typeface="Arial" charset="0"/>
                          <a:cs typeface="Arial" charset="0"/>
                        </a:rPr>
                        <a:t>coinsurance, whichever is greater</a:t>
                      </a:r>
                      <a:endParaRPr kumimoji="0" lang="en-US" sz="1400" b="0" i="0" u="none" strike="noStrike" cap="none" normalizeH="0" baseline="0" dirty="0">
                        <a:ln>
                          <a:noFill/>
                        </a:ln>
                        <a:solidFill>
                          <a:schemeClr val="tx1"/>
                        </a:solidFill>
                        <a:effectLst/>
                        <a:latin typeface="+mn-lt"/>
                        <a:ea typeface="Times New Roman" charset="0"/>
                        <a:cs typeface="Times New Roman" charset="0"/>
                      </a:endParaRPr>
                    </a:p>
                  </a:txBody>
                  <a:tcPr marT="73152" marB="73152" anchor="ctr" horzOverflow="overflow">
                    <a:lnL w="12700" cap="flat" cmpd="sng" algn="ctr">
                      <a:solidFill>
                        <a:scrgbClr r="0" g="0" b="0"/>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1968500" y="5968235"/>
            <a:ext cx="5943600" cy="523220"/>
          </a:xfrm>
          <a:prstGeom prst="rect">
            <a:avLst/>
          </a:prstGeom>
        </p:spPr>
        <p:txBody>
          <a:bodyPr wrap="square">
            <a:spAutoFit/>
          </a:bodyPr>
          <a:lstStyle/>
          <a:p>
            <a:pPr marL="457200" indent="-273050">
              <a:tabLst>
                <a:tab pos="287338" algn="r"/>
              </a:tabLst>
            </a:pPr>
            <a:r>
              <a:rPr lang="en-US" sz="1400" dirty="0" smtClean="0">
                <a:solidFill>
                  <a:srgbClr val="1A1812"/>
                </a:solidFill>
                <a:ea typeface="Arial" pitchFamily="19" charset="0"/>
                <a:cs typeface="Arial" pitchFamily="19" charset="0"/>
              </a:rPr>
              <a:t>*		See Coverage in the Gap on following slide</a:t>
            </a:r>
          </a:p>
          <a:p>
            <a:pPr marL="457200" indent="-273050">
              <a:tabLst>
                <a:tab pos="287338" algn="r"/>
              </a:tabLst>
            </a:pPr>
            <a:r>
              <a:rPr lang="en-US" sz="1400" dirty="0" smtClean="0">
                <a:solidFill>
                  <a:srgbClr val="1A1812"/>
                </a:solidFill>
                <a:ea typeface="Arial" pitchFamily="19" charset="0"/>
                <a:cs typeface="Arial" pitchFamily="19" charset="0"/>
              </a:rPr>
              <a:t>	**	 Annual Out-of-Pocket Amount doesn’t include monthly premiums.</a:t>
            </a:r>
            <a:endParaRPr lang="en-US" sz="1400" dirty="0">
              <a:solidFill>
                <a:srgbClr val="1A1812"/>
              </a:solidFill>
              <a:ea typeface="Arial" pitchFamily="19" charset="0"/>
              <a:cs typeface="Arial" pitchFamily="19" charset="0"/>
            </a:endParaRPr>
          </a:p>
        </p:txBody>
      </p:sp>
    </p:spTree>
    <p:extLst>
      <p:ext uri="{BB962C8B-B14F-4D97-AF65-F5344CB8AC3E}">
        <p14:creationId xmlns:p14="http://schemas.microsoft.com/office/powerpoint/2010/main" xmlns="" val="169569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normAutofit/>
          </a:bodyPr>
          <a:lstStyle/>
          <a:p>
            <a:r>
              <a:rPr lang="en-US" sz="2800" dirty="0"/>
              <a:t>Wherever you are, we’re there for you</a:t>
            </a:r>
          </a:p>
        </p:txBody>
      </p:sp>
      <p:sp>
        <p:nvSpPr>
          <p:cNvPr id="2" name="Slide Number Placeholder 1"/>
          <p:cNvSpPr>
            <a:spLocks noGrp="1"/>
          </p:cNvSpPr>
          <p:nvPr>
            <p:ph type="sldNum" sz="quarter" idx="12"/>
          </p:nvPr>
        </p:nvSpPr>
        <p:spPr/>
        <p:txBody>
          <a:bodyPr/>
          <a:lstStyle/>
          <a:p>
            <a:fld id="{0A063A8B-E268-8041-82CE-B89EACAA2B01}" type="slidenum">
              <a:rPr lang="en-US" smtClean="0"/>
              <a:pPr/>
              <a:t>7</a:t>
            </a:fld>
            <a:endParaRPr lang="en-US"/>
          </a:p>
        </p:txBody>
      </p:sp>
      <p:sp>
        <p:nvSpPr>
          <p:cNvPr id="21" name="TextBox 16"/>
          <p:cNvSpPr txBox="1">
            <a:spLocks noChangeArrowheads="1"/>
          </p:cNvSpPr>
          <p:nvPr/>
        </p:nvSpPr>
        <p:spPr bwMode="auto">
          <a:xfrm>
            <a:off x="553533" y="2043580"/>
            <a:ext cx="2105025" cy="646331"/>
          </a:xfrm>
          <a:prstGeom prst="rect">
            <a:avLst/>
          </a:prstGeom>
          <a:noFill/>
          <a:ln w="9525">
            <a:noFill/>
            <a:miter lim="800000"/>
            <a:headEnd/>
            <a:tailEnd/>
          </a:ln>
        </p:spPr>
        <p:txBody>
          <a:bodyPr>
            <a:prstTxWarp prst="textNoShape">
              <a:avLst/>
            </a:prstTxWarp>
            <a:spAutoFit/>
          </a:bodyPr>
          <a:lstStyle/>
          <a:p>
            <a:r>
              <a:rPr lang="en-US" dirty="0">
                <a:solidFill>
                  <a:schemeClr val="bg1"/>
                </a:solidFill>
                <a:ea typeface="Arial" pitchFamily="-111" charset="0"/>
                <a:cs typeface="Arial"/>
              </a:rPr>
              <a:t>Original </a:t>
            </a:r>
            <a:r>
              <a:rPr lang="en-US" dirty="0" smtClean="0">
                <a:solidFill>
                  <a:schemeClr val="bg1"/>
                </a:solidFill>
                <a:ea typeface="Arial" pitchFamily="-111" charset="0"/>
                <a:cs typeface="Arial"/>
              </a:rPr>
              <a:t>Medicare</a:t>
            </a:r>
            <a:br>
              <a:rPr lang="en-US" dirty="0" smtClean="0">
                <a:solidFill>
                  <a:schemeClr val="bg1"/>
                </a:solidFill>
                <a:ea typeface="Arial" pitchFamily="-111" charset="0"/>
                <a:cs typeface="Arial"/>
              </a:rPr>
            </a:br>
            <a:r>
              <a:rPr lang="en-US" dirty="0" smtClean="0">
                <a:solidFill>
                  <a:schemeClr val="bg1"/>
                </a:solidFill>
                <a:ea typeface="Arial" pitchFamily="-111" charset="0"/>
                <a:cs typeface="Arial"/>
              </a:rPr>
              <a:t>ID Card</a:t>
            </a:r>
            <a:endParaRPr lang="en-US" dirty="0">
              <a:solidFill>
                <a:schemeClr val="bg1"/>
              </a:solidFill>
              <a:ea typeface="Arial" pitchFamily="-111" charset="0"/>
              <a:cs typeface="Arial"/>
            </a:endParaRPr>
          </a:p>
        </p:txBody>
      </p:sp>
      <p:sp>
        <p:nvSpPr>
          <p:cNvPr id="23" name="TextBox 19"/>
          <p:cNvSpPr txBox="1">
            <a:spLocks noChangeArrowheads="1"/>
          </p:cNvSpPr>
          <p:nvPr/>
        </p:nvSpPr>
        <p:spPr bwMode="auto">
          <a:xfrm>
            <a:off x="6381747" y="2043580"/>
            <a:ext cx="2105025" cy="646331"/>
          </a:xfrm>
          <a:prstGeom prst="rect">
            <a:avLst/>
          </a:prstGeom>
          <a:noFill/>
          <a:ln w="9525">
            <a:noFill/>
            <a:miter lim="800000"/>
            <a:headEnd/>
            <a:tailEnd/>
          </a:ln>
        </p:spPr>
        <p:txBody>
          <a:bodyPr>
            <a:prstTxWarp prst="textNoShape">
              <a:avLst/>
            </a:prstTxWarp>
            <a:spAutoFit/>
          </a:bodyPr>
          <a:lstStyle/>
          <a:p>
            <a:r>
              <a:rPr lang="en-US" dirty="0">
                <a:solidFill>
                  <a:schemeClr val="bg1"/>
                </a:solidFill>
                <a:ea typeface="Arial" pitchFamily="-111" charset="0"/>
                <a:cs typeface="Arial"/>
              </a:rPr>
              <a:t>Medicare Part </a:t>
            </a:r>
            <a:r>
              <a:rPr lang="en-US" dirty="0" smtClean="0">
                <a:solidFill>
                  <a:schemeClr val="bg1"/>
                </a:solidFill>
                <a:ea typeface="Arial" pitchFamily="-111" charset="0"/>
                <a:cs typeface="Arial"/>
              </a:rPr>
              <a:t>D </a:t>
            </a:r>
            <a:br>
              <a:rPr lang="en-US" dirty="0" smtClean="0">
                <a:solidFill>
                  <a:schemeClr val="bg1"/>
                </a:solidFill>
                <a:ea typeface="Arial" pitchFamily="-111" charset="0"/>
                <a:cs typeface="Arial"/>
              </a:rPr>
            </a:br>
            <a:r>
              <a:rPr lang="en-US" dirty="0" smtClean="0">
                <a:solidFill>
                  <a:schemeClr val="bg1"/>
                </a:solidFill>
                <a:ea typeface="Arial" pitchFamily="-111" charset="0"/>
                <a:cs typeface="Arial"/>
              </a:rPr>
              <a:t>ID Card</a:t>
            </a:r>
            <a:endParaRPr lang="en-US" dirty="0">
              <a:solidFill>
                <a:schemeClr val="bg1"/>
              </a:solidFill>
              <a:ea typeface="Arial" pitchFamily="-111" charset="0"/>
              <a:cs typeface="Arial"/>
            </a:endParaRPr>
          </a:p>
        </p:txBody>
      </p:sp>
      <p:pic>
        <p:nvPicPr>
          <p:cNvPr id="5" name="Picture 4" descr="GNHH4C1HH_14_PDP1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60899" y="1739900"/>
            <a:ext cx="3956047" cy="2978274"/>
          </a:xfrm>
          <a:prstGeom prst="rect">
            <a:avLst/>
          </a:prstGeom>
        </p:spPr>
      </p:pic>
      <p:sp>
        <p:nvSpPr>
          <p:cNvPr id="11" name="Rectangle 10"/>
          <p:cNvSpPr/>
          <p:nvPr/>
        </p:nvSpPr>
        <p:spPr>
          <a:xfrm>
            <a:off x="406400" y="1599290"/>
            <a:ext cx="4254500" cy="2616101"/>
          </a:xfrm>
          <a:prstGeom prst="rect">
            <a:avLst/>
          </a:prstGeom>
        </p:spPr>
        <p:txBody>
          <a:bodyPr wrap="square" numCol="1">
            <a:spAutoFit/>
          </a:bodyPr>
          <a:lstStyle/>
          <a:p>
            <a:pPr>
              <a:spcAft>
                <a:spcPts val="600"/>
              </a:spcAft>
            </a:pPr>
            <a:r>
              <a:rPr lang="en-US" sz="1600" dirty="0">
                <a:solidFill>
                  <a:srgbClr val="1A1812"/>
                </a:solidFill>
                <a:ea typeface="ＭＳ Ｐゴシック" pitchFamily="-111" charset="-128"/>
                <a:cs typeface="ＭＳ Ｐゴシック" pitchFamily="-111" charset="-128"/>
              </a:rPr>
              <a:t>In 2014, Humana will offer three different stand-alone prescription drug plans in </a:t>
            </a:r>
            <a:r>
              <a:rPr lang="en-US" sz="1600" dirty="0" smtClean="0">
                <a:solidFill>
                  <a:srgbClr val="1A1812"/>
                </a:solidFill>
                <a:ea typeface="ＭＳ Ｐゴシック" pitchFamily="-111" charset="-128"/>
                <a:cs typeface="ＭＳ Ｐゴシック" pitchFamily="-111" charset="-128"/>
              </a:rPr>
              <a:t>each </a:t>
            </a:r>
            <a:r>
              <a:rPr lang="en-US" sz="1600" dirty="0">
                <a:solidFill>
                  <a:srgbClr val="1A1812"/>
                </a:solidFill>
                <a:ea typeface="ＭＳ Ｐゴシック" pitchFamily="-111" charset="-128"/>
                <a:cs typeface="ＭＳ Ｐゴシック" pitchFamily="-111" charset="-128"/>
              </a:rPr>
              <a:t>region.</a:t>
            </a:r>
          </a:p>
          <a:p>
            <a:pPr marL="285750" indent="-285750">
              <a:spcAft>
                <a:spcPts val="600"/>
              </a:spcAft>
              <a:buClr>
                <a:srgbClr val="B30B69"/>
              </a:buClr>
              <a:buFont typeface="Arial"/>
              <a:buChar char="•"/>
            </a:pPr>
            <a:r>
              <a:rPr lang="en-US" sz="1600" dirty="0" smtClean="0">
                <a:solidFill>
                  <a:srgbClr val="1A1812"/>
                </a:solidFill>
                <a:ea typeface="ＭＳ Ｐゴシック" pitchFamily="-111" charset="-128"/>
                <a:cs typeface="ＭＳ Ｐゴシック" pitchFamily="-111" charset="-128"/>
              </a:rPr>
              <a:t>All </a:t>
            </a:r>
            <a:r>
              <a:rPr lang="en-US" sz="1600" dirty="0">
                <a:solidFill>
                  <a:srgbClr val="1A1812"/>
                </a:solidFill>
                <a:ea typeface="ＭＳ Ｐゴシック" pitchFamily="-111" charset="-128"/>
                <a:cs typeface="ＭＳ Ｐゴシック" pitchFamily="-111" charset="-128"/>
              </a:rPr>
              <a:t>these plans meet the requirements set down by Medicare </a:t>
            </a:r>
          </a:p>
          <a:p>
            <a:pPr marL="285750" indent="-285750">
              <a:spcAft>
                <a:spcPts val="600"/>
              </a:spcAft>
              <a:buClr>
                <a:srgbClr val="B30B69"/>
              </a:buClr>
              <a:buFont typeface="Arial"/>
              <a:buChar char="•"/>
            </a:pPr>
            <a:r>
              <a:rPr lang="en-US" sz="1600" spc="-30" dirty="0" smtClean="0">
                <a:solidFill>
                  <a:srgbClr val="1A1812"/>
                </a:solidFill>
                <a:ea typeface="ＭＳ Ｐゴシック" pitchFamily="-111" charset="-128"/>
                <a:cs typeface="ＭＳ Ｐゴシック" pitchFamily="-111" charset="-128"/>
              </a:rPr>
              <a:t>Plan </a:t>
            </a:r>
            <a:r>
              <a:rPr lang="en-US" sz="1600" spc="-30" dirty="0">
                <a:solidFill>
                  <a:srgbClr val="1A1812"/>
                </a:solidFill>
                <a:ea typeface="ＭＳ Ｐゴシック" pitchFamily="-111" charset="-128"/>
                <a:cs typeface="ＭＳ Ｐゴシック" pitchFamily="-111" charset="-128"/>
              </a:rPr>
              <a:t>availability and benefits will vary by region.</a:t>
            </a:r>
          </a:p>
          <a:p>
            <a:pPr marL="285750" indent="-285750">
              <a:spcAft>
                <a:spcPts val="600"/>
              </a:spcAft>
              <a:buClr>
                <a:srgbClr val="B30B69"/>
              </a:buClr>
              <a:buFont typeface="Arial"/>
              <a:buChar char="•"/>
            </a:pPr>
            <a:r>
              <a:rPr lang="en-US" sz="1600" dirty="0" smtClean="0">
                <a:solidFill>
                  <a:srgbClr val="1A1812"/>
                </a:solidFill>
                <a:ea typeface="ＭＳ Ｐゴシック" pitchFamily="-111" charset="-128"/>
                <a:cs typeface="ＭＳ Ｐゴシック" pitchFamily="-111" charset="-128"/>
              </a:rPr>
              <a:t>More </a:t>
            </a:r>
            <a:r>
              <a:rPr lang="en-US" sz="1600" dirty="0">
                <a:solidFill>
                  <a:srgbClr val="1A1812"/>
                </a:solidFill>
                <a:ea typeface="ＭＳ Ｐゴシック" pitchFamily="-111" charset="-128"/>
                <a:cs typeface="ＭＳ Ｐゴシック" pitchFamily="-111" charset="-128"/>
              </a:rPr>
              <a:t>than 60,000 in-network </a:t>
            </a:r>
            <a:r>
              <a:rPr lang="en-US" sz="1600" dirty="0" smtClean="0">
                <a:solidFill>
                  <a:srgbClr val="1A1812"/>
                </a:solidFill>
                <a:ea typeface="ＭＳ Ｐゴシック" pitchFamily="-111" charset="-128"/>
                <a:cs typeface="ＭＳ Ｐゴシック" pitchFamily="-111" charset="-128"/>
              </a:rPr>
              <a:t>pharmacies </a:t>
            </a:r>
            <a:r>
              <a:rPr lang="en-US" sz="1600" dirty="0">
                <a:solidFill>
                  <a:srgbClr val="1A1812"/>
                </a:solidFill>
                <a:ea typeface="ＭＳ Ｐゴシック" pitchFamily="-111" charset="-128"/>
                <a:cs typeface="ＭＳ Ｐゴシック" pitchFamily="-111" charset="-128"/>
              </a:rPr>
              <a:t>nationwide</a:t>
            </a:r>
          </a:p>
          <a:p>
            <a:pPr marL="557784" indent="-285750">
              <a:spcAft>
                <a:spcPts val="600"/>
              </a:spcAft>
              <a:buClr>
                <a:srgbClr val="B30B69"/>
              </a:buClr>
              <a:buFont typeface="Lucida Grande"/>
              <a:buChar char="-"/>
            </a:pPr>
            <a:r>
              <a:rPr lang="en-US" sz="1600" dirty="0" smtClean="0">
                <a:solidFill>
                  <a:srgbClr val="1A1812"/>
                </a:solidFill>
                <a:ea typeface="ＭＳ Ｐゴシック" pitchFamily="-111" charset="-128"/>
                <a:cs typeface="ＭＳ Ｐゴシック" pitchFamily="-111" charset="-128"/>
              </a:rPr>
              <a:t>Including </a:t>
            </a:r>
            <a:r>
              <a:rPr lang="en-US" sz="1600" dirty="0">
                <a:solidFill>
                  <a:srgbClr val="1A1812"/>
                </a:solidFill>
                <a:ea typeface="ＭＳ Ｐゴシック" pitchFamily="-111" charset="-128"/>
                <a:cs typeface="ＭＳ Ｐゴシック" pitchFamily="-111" charset="-128"/>
              </a:rPr>
              <a:t>more than 20,000 independent </a:t>
            </a:r>
            <a:r>
              <a:rPr lang="en-US" sz="1600" spc="-60" dirty="0">
                <a:solidFill>
                  <a:srgbClr val="1A1812"/>
                </a:solidFill>
                <a:ea typeface="ＭＳ Ｐゴシック" pitchFamily="-111" charset="-128"/>
                <a:cs typeface="ＭＳ Ｐゴシック" pitchFamily="-111" charset="-128"/>
              </a:rPr>
              <a:t>pharmacies. You’re likely to find one near you.</a:t>
            </a:r>
          </a:p>
        </p:txBody>
      </p:sp>
    </p:spTree>
    <p:extLst>
      <p:ext uri="{BB962C8B-B14F-4D97-AF65-F5344CB8AC3E}">
        <p14:creationId xmlns:p14="http://schemas.microsoft.com/office/powerpoint/2010/main" xmlns="" val="215221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7400" y="1663700"/>
            <a:ext cx="7823200" cy="3534301"/>
          </a:xfrm>
          <a:prstGeom prst="rect">
            <a:avLst/>
          </a:prstGeom>
        </p:spPr>
        <p:txBody>
          <a:bodyPr wrap="square">
            <a:spAutoFit/>
          </a:bodyPr>
          <a:lstStyle/>
          <a:p>
            <a:pPr marL="0" lvl="1">
              <a:spcAft>
                <a:spcPts val="1000"/>
              </a:spcAft>
              <a:buClr>
                <a:srgbClr val="AA005F"/>
              </a:buClr>
            </a:pPr>
            <a:r>
              <a:rPr lang="en-US" b="1" dirty="0" smtClean="0">
                <a:solidFill>
                  <a:srgbClr val="1D5B2D"/>
                </a:solidFill>
              </a:rPr>
              <a:t>Humana </a:t>
            </a:r>
            <a:r>
              <a:rPr lang="en-US" b="1" dirty="0">
                <a:solidFill>
                  <a:srgbClr val="1D5B2D"/>
                </a:solidFill>
              </a:rPr>
              <a:t>Enhanced PDP</a:t>
            </a:r>
          </a:p>
          <a:p>
            <a:pPr marL="182880" lvl="1" indent="-192024">
              <a:spcAft>
                <a:spcPts val="1000"/>
              </a:spcAft>
              <a:buClr>
                <a:srgbClr val="AA005F"/>
              </a:buClr>
              <a:buFont typeface="Arial"/>
              <a:buChar char="•"/>
            </a:pPr>
            <a:r>
              <a:rPr lang="en-US" sz="1600" dirty="0" smtClean="0">
                <a:solidFill>
                  <a:srgbClr val="1A1812"/>
                </a:solidFill>
              </a:rPr>
              <a:t>If </a:t>
            </a:r>
            <a:r>
              <a:rPr lang="en-US" sz="1600" dirty="0">
                <a:solidFill>
                  <a:srgbClr val="1A1812"/>
                </a:solidFill>
              </a:rPr>
              <a:t>you prefer a prescription drug plan with no deductible, retail pharmacy copays as low as $2, and mail order copays as low as $0, you should explore Humana’s Enhanced plan. You must use network pharmacies, except under non-routine circumstances.</a:t>
            </a:r>
          </a:p>
          <a:p>
            <a:pPr marL="0" lvl="1">
              <a:spcAft>
                <a:spcPts val="1000"/>
              </a:spcAft>
              <a:buClr>
                <a:srgbClr val="AA005F"/>
              </a:buClr>
            </a:pPr>
            <a:r>
              <a:rPr lang="en-US" b="1" dirty="0">
                <a:solidFill>
                  <a:srgbClr val="1D5B2D"/>
                </a:solidFill>
              </a:rPr>
              <a:t>Humana Preferred Rx Plan</a:t>
            </a:r>
          </a:p>
          <a:p>
            <a:pPr marL="182880" lvl="1" indent="-192024">
              <a:spcAft>
                <a:spcPts val="1000"/>
              </a:spcAft>
              <a:buClr>
                <a:srgbClr val="AA005F"/>
              </a:buClr>
              <a:buFont typeface="Arial"/>
              <a:buChar char="•"/>
            </a:pPr>
            <a:r>
              <a:rPr lang="en-US" sz="1600" dirty="0" smtClean="0">
                <a:solidFill>
                  <a:srgbClr val="1A1812"/>
                </a:solidFill>
              </a:rPr>
              <a:t>Join </a:t>
            </a:r>
            <a:r>
              <a:rPr lang="en-US" sz="1600" dirty="0">
                <a:solidFill>
                  <a:srgbClr val="1A1812"/>
                </a:solidFill>
              </a:rPr>
              <a:t>the Preferred Rx Plan and enjoy copays as low as $1 at preferred retail pharmacies (after deductible) and pay only a penny for select generic hypertension drugs. </a:t>
            </a:r>
          </a:p>
          <a:p>
            <a:pPr marL="0" lvl="1">
              <a:spcAft>
                <a:spcPts val="1000"/>
              </a:spcAft>
              <a:buClr>
                <a:srgbClr val="AA005F"/>
              </a:buClr>
            </a:pPr>
            <a:r>
              <a:rPr lang="en-US" b="1" dirty="0">
                <a:solidFill>
                  <a:srgbClr val="1D5B2D"/>
                </a:solidFill>
              </a:rPr>
              <a:t>Humana </a:t>
            </a:r>
            <a:r>
              <a:rPr lang="en-US" b="1" dirty="0" err="1">
                <a:solidFill>
                  <a:srgbClr val="1D5B2D"/>
                </a:solidFill>
              </a:rPr>
              <a:t>Walmart</a:t>
            </a:r>
            <a:r>
              <a:rPr lang="en-US" b="1" dirty="0">
                <a:solidFill>
                  <a:srgbClr val="1D5B2D"/>
                </a:solidFill>
              </a:rPr>
              <a:t> Rx Plan</a:t>
            </a:r>
          </a:p>
          <a:p>
            <a:pPr marL="182880" lvl="1" indent="-192024">
              <a:spcAft>
                <a:spcPts val="1000"/>
              </a:spcAft>
              <a:buClr>
                <a:srgbClr val="AA005F"/>
              </a:buClr>
              <a:buFont typeface="Arial"/>
              <a:buChar char="•"/>
            </a:pPr>
            <a:r>
              <a:rPr lang="en-US" sz="1600" dirty="0" smtClean="0">
                <a:solidFill>
                  <a:srgbClr val="1A1812"/>
                </a:solidFill>
              </a:rPr>
              <a:t>Humana </a:t>
            </a:r>
            <a:r>
              <a:rPr lang="en-US" sz="1600" dirty="0">
                <a:solidFill>
                  <a:srgbClr val="1A1812"/>
                </a:solidFill>
              </a:rPr>
              <a:t>and </a:t>
            </a:r>
            <a:r>
              <a:rPr lang="en-US" sz="1600" dirty="0" err="1">
                <a:solidFill>
                  <a:srgbClr val="1A1812"/>
                </a:solidFill>
              </a:rPr>
              <a:t>Walmart</a:t>
            </a:r>
            <a:r>
              <a:rPr lang="en-US" sz="1600" dirty="0">
                <a:solidFill>
                  <a:srgbClr val="1A1812"/>
                </a:solidFill>
              </a:rPr>
              <a:t> are committed to your health and your wallet. This plan features a low monthly premium and no deductible on preferred and non-preferred generic medicines.</a:t>
            </a:r>
          </a:p>
        </p:txBody>
      </p:sp>
      <p:sp>
        <p:nvSpPr>
          <p:cNvPr id="14" name="Title 13"/>
          <p:cNvSpPr>
            <a:spLocks noGrp="1"/>
          </p:cNvSpPr>
          <p:nvPr>
            <p:ph type="title"/>
          </p:nvPr>
        </p:nvSpPr>
        <p:spPr/>
        <p:txBody>
          <a:bodyPr>
            <a:normAutofit/>
          </a:bodyPr>
          <a:lstStyle/>
          <a:p>
            <a:r>
              <a:rPr lang="en-US" sz="2800" dirty="0"/>
              <a:t>Options that make sense</a:t>
            </a:r>
          </a:p>
        </p:txBody>
      </p:sp>
      <p:sp>
        <p:nvSpPr>
          <p:cNvPr id="2" name="Slide Number Placeholder 1"/>
          <p:cNvSpPr>
            <a:spLocks noGrp="1"/>
          </p:cNvSpPr>
          <p:nvPr>
            <p:ph type="sldNum" sz="quarter" idx="12"/>
          </p:nvPr>
        </p:nvSpPr>
        <p:spPr/>
        <p:txBody>
          <a:bodyPr/>
          <a:lstStyle/>
          <a:p>
            <a:fld id="{0A063A8B-E268-8041-82CE-B89EACAA2B01}" type="slidenum">
              <a:rPr lang="en-US" smtClean="0"/>
              <a:pPr/>
              <a:t>8</a:t>
            </a:fld>
            <a:endParaRPr lang="en-US"/>
          </a:p>
        </p:txBody>
      </p:sp>
      <p:pic>
        <p:nvPicPr>
          <p:cNvPr id="3" name="Picture 2" descr="GNHH4C1HH_14_PDP1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400" y="1663700"/>
            <a:ext cx="381000" cy="393700"/>
          </a:xfrm>
          <a:prstGeom prst="rect">
            <a:avLst/>
          </a:prstGeom>
        </p:spPr>
      </p:pic>
      <p:pic>
        <p:nvPicPr>
          <p:cNvPr id="9" name="Picture 8" descr="GNHH4C1HH_14_PDP1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400" y="2933700"/>
            <a:ext cx="381000" cy="393700"/>
          </a:xfrm>
          <a:prstGeom prst="rect">
            <a:avLst/>
          </a:prstGeom>
        </p:spPr>
      </p:pic>
      <p:pic>
        <p:nvPicPr>
          <p:cNvPr id="11" name="Picture 10" descr="GNHH4C1HH_14_PDP1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400" y="3949700"/>
            <a:ext cx="381000" cy="393700"/>
          </a:xfrm>
          <a:prstGeom prst="rect">
            <a:avLst/>
          </a:prstGeom>
        </p:spPr>
      </p:pic>
    </p:spTree>
    <p:extLst>
      <p:ext uri="{BB962C8B-B14F-4D97-AF65-F5344CB8AC3E}">
        <p14:creationId xmlns:p14="http://schemas.microsoft.com/office/powerpoint/2010/main" xmlns="" val="2152211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7825" y="1600200"/>
            <a:ext cx="8245476" cy="3195746"/>
          </a:xfrm>
          <a:prstGeom prst="rect">
            <a:avLst/>
          </a:prstGeom>
        </p:spPr>
        <p:txBody>
          <a:bodyPr wrap="square">
            <a:spAutoFit/>
          </a:bodyPr>
          <a:lstStyle/>
          <a:p>
            <a:pPr>
              <a:spcAft>
                <a:spcPts val="1000"/>
              </a:spcAft>
              <a:buClr>
                <a:srgbClr val="AA005F"/>
              </a:buClr>
            </a:pPr>
            <a:r>
              <a:rPr lang="en-US" sz="1600" b="1" dirty="0">
                <a:solidFill>
                  <a:srgbClr val="1D5B2D"/>
                </a:solidFill>
              </a:rPr>
              <a:t>Humana and </a:t>
            </a:r>
            <a:r>
              <a:rPr lang="en-US" sz="1600" b="1" dirty="0" err="1">
                <a:solidFill>
                  <a:srgbClr val="1D5B2D"/>
                </a:solidFill>
              </a:rPr>
              <a:t>Walmart</a:t>
            </a:r>
            <a:r>
              <a:rPr lang="en-US" sz="1600" b="1" dirty="0">
                <a:solidFill>
                  <a:srgbClr val="1D5B2D"/>
                </a:solidFill>
              </a:rPr>
              <a:t> have come together to bring you stand-alone prescription drug plans at a very affordable price.  </a:t>
            </a:r>
          </a:p>
          <a:p>
            <a:pPr marL="285750" indent="-285750">
              <a:spcAft>
                <a:spcPts val="1000"/>
              </a:spcAft>
              <a:buClr>
                <a:srgbClr val="AA005F"/>
              </a:buClr>
              <a:buFont typeface="Arial"/>
              <a:buChar char="•"/>
            </a:pPr>
            <a:r>
              <a:rPr lang="en-US" sz="1600" dirty="0" smtClean="0">
                <a:solidFill>
                  <a:srgbClr val="1A1812"/>
                </a:solidFill>
              </a:rPr>
              <a:t>Get </a:t>
            </a:r>
            <a:r>
              <a:rPr lang="en-US" sz="1600" dirty="0">
                <a:solidFill>
                  <a:srgbClr val="1A1812"/>
                </a:solidFill>
              </a:rPr>
              <a:t>the service and value you expect from </a:t>
            </a:r>
            <a:r>
              <a:rPr lang="en-US" sz="1600" dirty="0" err="1">
                <a:solidFill>
                  <a:srgbClr val="1A1812"/>
                </a:solidFill>
              </a:rPr>
              <a:t>Walmart</a:t>
            </a:r>
            <a:r>
              <a:rPr lang="en-US" sz="1600" dirty="0">
                <a:solidFill>
                  <a:srgbClr val="1A1812"/>
                </a:solidFill>
              </a:rPr>
              <a:t> with professional pharmacists </a:t>
            </a:r>
            <a:r>
              <a:rPr lang="en-US" sz="1600" dirty="0" smtClean="0">
                <a:solidFill>
                  <a:srgbClr val="1A1812"/>
                </a:solidFill>
              </a:rPr>
              <a:t>and </a:t>
            </a:r>
            <a:r>
              <a:rPr lang="en-US" sz="1600" dirty="0">
                <a:solidFill>
                  <a:srgbClr val="1A1812"/>
                </a:solidFill>
              </a:rPr>
              <a:t>automatic refills</a:t>
            </a:r>
          </a:p>
          <a:p>
            <a:pPr>
              <a:spcAft>
                <a:spcPts val="1000"/>
              </a:spcAft>
              <a:buClr>
                <a:srgbClr val="AA005F"/>
              </a:buClr>
            </a:pPr>
            <a:r>
              <a:rPr lang="en-US" sz="1600" b="1" spc="-10" dirty="0">
                <a:solidFill>
                  <a:srgbClr val="1D5B2D"/>
                </a:solidFill>
              </a:rPr>
              <a:t>These two value-driven companies are now working together to offer you the following benefits:</a:t>
            </a:r>
          </a:p>
          <a:p>
            <a:pPr marL="285750" indent="-285750">
              <a:spcAft>
                <a:spcPts val="1000"/>
              </a:spcAft>
              <a:buClr>
                <a:srgbClr val="AA005F"/>
              </a:buClr>
              <a:buFont typeface="Arial"/>
              <a:buChar char="•"/>
            </a:pPr>
            <a:r>
              <a:rPr lang="en-US" sz="1600" dirty="0" smtClean="0">
                <a:solidFill>
                  <a:srgbClr val="1A1812"/>
                </a:solidFill>
              </a:rPr>
              <a:t>Savings </a:t>
            </a:r>
            <a:r>
              <a:rPr lang="en-US" sz="1600" dirty="0">
                <a:solidFill>
                  <a:srgbClr val="1A1812"/>
                </a:solidFill>
              </a:rPr>
              <a:t>within Humana’s preferred retail pharmacy network* of more than 4,000 </a:t>
            </a:r>
            <a:r>
              <a:rPr lang="en-US" sz="1600" dirty="0" err="1">
                <a:solidFill>
                  <a:srgbClr val="1A1812"/>
                </a:solidFill>
              </a:rPr>
              <a:t>Walmart</a:t>
            </a:r>
            <a:r>
              <a:rPr lang="en-US" sz="1600" dirty="0">
                <a:solidFill>
                  <a:srgbClr val="1A1812"/>
                </a:solidFill>
              </a:rPr>
              <a:t>, </a:t>
            </a:r>
            <a:r>
              <a:rPr lang="en-US" sz="1600" dirty="0" smtClean="0">
                <a:solidFill>
                  <a:srgbClr val="1A1812"/>
                </a:solidFill>
              </a:rPr>
              <a:t>Sam’s </a:t>
            </a:r>
            <a:r>
              <a:rPr lang="en-US" sz="1600" dirty="0">
                <a:solidFill>
                  <a:srgbClr val="1A1812"/>
                </a:solidFill>
              </a:rPr>
              <a:t>Club, </a:t>
            </a:r>
            <a:r>
              <a:rPr lang="en-US" sz="1600" dirty="0" err="1">
                <a:solidFill>
                  <a:srgbClr val="1A1812"/>
                </a:solidFill>
              </a:rPr>
              <a:t>Walmart</a:t>
            </a:r>
            <a:r>
              <a:rPr lang="en-US" sz="1600" dirty="0">
                <a:solidFill>
                  <a:srgbClr val="1A1812"/>
                </a:solidFill>
              </a:rPr>
              <a:t> Neighborhood Market and </a:t>
            </a:r>
            <a:r>
              <a:rPr lang="en-US" sz="1600" dirty="0" err="1">
                <a:solidFill>
                  <a:srgbClr val="1A1812"/>
                </a:solidFill>
              </a:rPr>
              <a:t>Walmart</a:t>
            </a:r>
            <a:r>
              <a:rPr lang="en-US" sz="1600" dirty="0">
                <a:solidFill>
                  <a:srgbClr val="1A1812"/>
                </a:solidFill>
              </a:rPr>
              <a:t> Express pharmacies</a:t>
            </a:r>
          </a:p>
          <a:p>
            <a:pPr marL="285750" indent="-285750">
              <a:spcAft>
                <a:spcPts val="1000"/>
              </a:spcAft>
              <a:buClr>
                <a:srgbClr val="AA005F"/>
              </a:buClr>
              <a:buFont typeface="Arial"/>
              <a:buChar char="•"/>
            </a:pPr>
            <a:r>
              <a:rPr lang="en-US" sz="1600" dirty="0" smtClean="0">
                <a:solidFill>
                  <a:srgbClr val="1A1812"/>
                </a:solidFill>
              </a:rPr>
              <a:t>Plans </a:t>
            </a:r>
            <a:r>
              <a:rPr lang="en-US" sz="1600" dirty="0">
                <a:solidFill>
                  <a:srgbClr val="1A1812"/>
                </a:solidFill>
              </a:rPr>
              <a:t>designed to help you save money when you use generic drugs</a:t>
            </a:r>
          </a:p>
          <a:p>
            <a:pPr marL="285750" indent="-285750">
              <a:spcAft>
                <a:spcPts val="1000"/>
              </a:spcAft>
              <a:buClr>
                <a:srgbClr val="AA005F"/>
              </a:buClr>
              <a:buFont typeface="Arial"/>
              <a:buChar char="•"/>
            </a:pPr>
            <a:r>
              <a:rPr lang="en-US" sz="1600" dirty="0" smtClean="0">
                <a:solidFill>
                  <a:srgbClr val="1A1812"/>
                </a:solidFill>
              </a:rPr>
              <a:t>Convenience </a:t>
            </a:r>
            <a:r>
              <a:rPr lang="en-US" sz="1600" dirty="0">
                <a:solidFill>
                  <a:srgbClr val="1A1812"/>
                </a:solidFill>
              </a:rPr>
              <a:t>combined with savings from Humana-owned </a:t>
            </a:r>
            <a:r>
              <a:rPr lang="en-US" sz="1600" dirty="0" err="1">
                <a:solidFill>
                  <a:srgbClr val="1A1812"/>
                </a:solidFill>
              </a:rPr>
              <a:t>RightSource</a:t>
            </a:r>
            <a:r>
              <a:rPr lang="en-US" sz="1600" dirty="0">
                <a:solidFill>
                  <a:srgbClr val="1A1812"/>
                </a:solidFill>
              </a:rPr>
              <a:t>® – the preferred mail-order pharmacy – with copayments starting as low as $0*</a:t>
            </a:r>
            <a:r>
              <a:rPr lang="en-US" sz="1600" dirty="0" smtClean="0">
                <a:solidFill>
                  <a:srgbClr val="1A1812"/>
                </a:solidFill>
              </a:rPr>
              <a:t>*</a:t>
            </a:r>
            <a:endParaRPr lang="en-US" sz="1600" dirty="0">
              <a:solidFill>
                <a:srgbClr val="1A1812"/>
              </a:solidFill>
            </a:endParaRPr>
          </a:p>
        </p:txBody>
      </p:sp>
      <p:sp>
        <p:nvSpPr>
          <p:cNvPr id="9" name="Title 8"/>
          <p:cNvSpPr>
            <a:spLocks noGrp="1"/>
          </p:cNvSpPr>
          <p:nvPr>
            <p:ph type="title"/>
          </p:nvPr>
        </p:nvSpPr>
        <p:spPr/>
        <p:txBody>
          <a:bodyPr>
            <a:normAutofit/>
          </a:bodyPr>
          <a:lstStyle/>
          <a:p>
            <a:r>
              <a:rPr lang="en-US" sz="2800" dirty="0">
                <a:latin typeface="+mn-lt"/>
                <a:ea typeface="ＭＳ Ｐゴシック" pitchFamily="-111" charset="-128"/>
                <a:cs typeface="ＭＳ Ｐゴシック" pitchFamily="-111" charset="-128"/>
              </a:rPr>
              <a:t>Humana and </a:t>
            </a:r>
            <a:r>
              <a:rPr lang="en-US" sz="2800" dirty="0" err="1">
                <a:latin typeface="+mn-lt"/>
                <a:ea typeface="ＭＳ Ｐゴシック" pitchFamily="-111" charset="-128"/>
                <a:cs typeface="ＭＳ Ｐゴシック" pitchFamily="-111" charset="-128"/>
              </a:rPr>
              <a:t>Walmart</a:t>
            </a:r>
            <a:r>
              <a:rPr lang="en-US" sz="2800" dirty="0">
                <a:latin typeface="+mn-lt"/>
                <a:ea typeface="ＭＳ Ｐゴシック" pitchFamily="-111" charset="-128"/>
                <a:cs typeface="ＭＳ Ｐゴシック" pitchFamily="-111" charset="-128"/>
              </a:rPr>
              <a:t> team up for you</a:t>
            </a:r>
            <a:endParaRPr lang="en-US" sz="2800" dirty="0">
              <a:latin typeface="+mn-lt"/>
            </a:endParaRPr>
          </a:p>
        </p:txBody>
      </p:sp>
      <p:sp>
        <p:nvSpPr>
          <p:cNvPr id="2" name="Slide Number Placeholder 1"/>
          <p:cNvSpPr>
            <a:spLocks noGrp="1"/>
          </p:cNvSpPr>
          <p:nvPr>
            <p:ph type="sldNum" sz="quarter" idx="12"/>
          </p:nvPr>
        </p:nvSpPr>
        <p:spPr/>
        <p:txBody>
          <a:bodyPr/>
          <a:lstStyle/>
          <a:p>
            <a:fld id="{0A063A8B-E268-8041-82CE-B89EACAA2B01}" type="slidenum">
              <a:rPr lang="en-US" smtClean="0"/>
              <a:pPr/>
              <a:t>9</a:t>
            </a:fld>
            <a:endParaRPr lang="en-US"/>
          </a:p>
        </p:txBody>
      </p:sp>
      <p:sp>
        <p:nvSpPr>
          <p:cNvPr id="4" name="TextBox 3"/>
          <p:cNvSpPr txBox="1"/>
          <p:nvPr/>
        </p:nvSpPr>
        <p:spPr>
          <a:xfrm>
            <a:off x="377824" y="4838700"/>
            <a:ext cx="5730876" cy="1272143"/>
          </a:xfrm>
          <a:prstGeom prst="rect">
            <a:avLst/>
          </a:prstGeom>
          <a:noFill/>
        </p:spPr>
        <p:txBody>
          <a:bodyPr wrap="square" rtlCol="0">
            <a:spAutoFit/>
          </a:bodyPr>
          <a:lstStyle/>
          <a:p>
            <a:pPr>
              <a:spcAft>
                <a:spcPts val="1000"/>
              </a:spcAft>
              <a:buClr>
                <a:srgbClr val="AA005F"/>
              </a:buClr>
            </a:pPr>
            <a:r>
              <a:rPr lang="en-US" sz="1400" dirty="0">
                <a:solidFill>
                  <a:srgbClr val="1A1812"/>
                </a:solidFill>
              </a:rPr>
              <a:t>* Other pharmacies are available in our network.</a:t>
            </a:r>
          </a:p>
          <a:p>
            <a:pPr>
              <a:spcAft>
                <a:spcPts val="1000"/>
              </a:spcAft>
              <a:buClr>
                <a:srgbClr val="AA005F"/>
              </a:buClr>
            </a:pPr>
            <a:r>
              <a:rPr lang="en-US" sz="1400" dirty="0">
                <a:solidFill>
                  <a:srgbClr val="1A1812"/>
                </a:solidFill>
              </a:rPr>
              <a:t>** Applies only to drugs covered by Part D, after deductible (if applicable)</a:t>
            </a:r>
            <a:r>
              <a:rPr lang="en-US" sz="1400" dirty="0" smtClean="0">
                <a:solidFill>
                  <a:srgbClr val="1A1812"/>
                </a:solidFill>
              </a:rPr>
              <a:t>,</a:t>
            </a:r>
            <a:br>
              <a:rPr lang="en-US" sz="1400" dirty="0" smtClean="0">
                <a:solidFill>
                  <a:srgbClr val="1A1812"/>
                </a:solidFill>
              </a:rPr>
            </a:br>
            <a:r>
              <a:rPr lang="en-US" sz="1400" dirty="0" smtClean="0">
                <a:solidFill>
                  <a:srgbClr val="1A1812"/>
                </a:solidFill>
              </a:rPr>
              <a:t>     at </a:t>
            </a:r>
            <a:r>
              <a:rPr lang="en-US" sz="1400" dirty="0">
                <a:solidFill>
                  <a:srgbClr val="1A1812"/>
                </a:solidFill>
              </a:rPr>
              <a:t>preferred pharmacies</a:t>
            </a:r>
          </a:p>
          <a:p>
            <a:endParaRPr lang="en-US" dirty="0"/>
          </a:p>
        </p:txBody>
      </p:sp>
      <p:pic>
        <p:nvPicPr>
          <p:cNvPr id="3" name="Picture 2" descr="2014_Hum_Walmart_Rx_Plan.jpg"/>
          <p:cNvPicPr>
            <a:picLocks noChangeAspect="1"/>
          </p:cNvPicPr>
          <p:nvPr/>
        </p:nvPicPr>
        <p:blipFill rotWithShape="1">
          <a:blip r:embed="rId3">
            <a:extLst>
              <a:ext uri="{28A0092B-C50C-407E-A947-70E740481C1C}">
                <a14:useLocalDpi xmlns:a14="http://schemas.microsoft.com/office/drawing/2010/main" xmlns="" val="0"/>
              </a:ext>
            </a:extLst>
          </a:blip>
          <a:srcRect l="28895" t="29339" r="28647" b="29328"/>
          <a:stretch/>
        </p:blipFill>
        <p:spPr>
          <a:xfrm>
            <a:off x="6375400" y="4634251"/>
            <a:ext cx="1714752" cy="1476592"/>
          </a:xfrm>
          <a:prstGeom prst="rect">
            <a:avLst/>
          </a:prstGeom>
        </p:spPr>
      </p:pic>
    </p:spTree>
    <p:extLst>
      <p:ext uri="{BB962C8B-B14F-4D97-AF65-F5344CB8AC3E}">
        <p14:creationId xmlns:p14="http://schemas.microsoft.com/office/powerpoint/2010/main" xmlns="" val="215221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3625</TotalTime>
  <Words>3348</Words>
  <Application>Microsoft Office PowerPoint</Application>
  <PresentationFormat>On-screen Show (4:3)</PresentationFormat>
  <Paragraphs>287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Let’s talk about . . . </vt:lpstr>
      <vt:lpstr>Medicare Part D prescription drug coverage</vt:lpstr>
      <vt:lpstr>2014 Plan Year - Medicare Timeline</vt:lpstr>
      <vt:lpstr>How to get drug coverage</vt:lpstr>
      <vt:lpstr>Medicare-defined basic benefit</vt:lpstr>
      <vt:lpstr>Wherever you are, we’re there for you</vt:lpstr>
      <vt:lpstr>Options that make sense</vt:lpstr>
      <vt:lpstr>Humana and Walmart team up for you</vt:lpstr>
      <vt:lpstr>Get to Know the Coverage Gap</vt:lpstr>
      <vt:lpstr>Humana Prescription Drug Plans</vt:lpstr>
      <vt:lpstr>Enjoy extra value and possible savings</vt:lpstr>
      <vt:lpstr>If you choose to enroll with Humana</vt:lpstr>
      <vt:lpstr>How to get drug coverage</vt:lpstr>
      <vt:lpstr>Questions?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Internal User</dc:creator>
  <cp:lastModifiedBy>Mark Ligambi</cp:lastModifiedBy>
  <cp:revision>305</cp:revision>
  <cp:lastPrinted>2013-07-22T19:31:24Z</cp:lastPrinted>
  <dcterms:created xsi:type="dcterms:W3CDTF">2012-07-19T15:33:14Z</dcterms:created>
  <dcterms:modified xsi:type="dcterms:W3CDTF">2014-03-21T18:43:37Z</dcterms:modified>
</cp:coreProperties>
</file>